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rawings/drawing5.xml" ContentType="application/vnd.openxmlformats-officedocument.drawingml.chartshapes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diagrams/quickStyle5.xml" ContentType="application/vnd.openxmlformats-officedocument.drawingml.diagramStyle+xml"/>
  <Default Extension="png" ContentType="image/png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charts/chart10.xml" ContentType="application/vnd.openxmlformats-officedocument.drawingml.chart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rawings/drawing6.xml" ContentType="application/vnd.openxmlformats-officedocument.drawingml.chartshapes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54" r:id="rId2"/>
    <p:sldId id="334" r:id="rId3"/>
    <p:sldId id="336" r:id="rId4"/>
    <p:sldId id="340" r:id="rId5"/>
    <p:sldId id="350" r:id="rId6"/>
    <p:sldId id="360" r:id="rId7"/>
    <p:sldId id="361" r:id="rId8"/>
    <p:sldId id="323" r:id="rId9"/>
    <p:sldId id="295" r:id="rId10"/>
    <p:sldId id="348" r:id="rId11"/>
    <p:sldId id="362" r:id="rId12"/>
    <p:sldId id="337" r:id="rId13"/>
    <p:sldId id="359" r:id="rId14"/>
    <p:sldId id="370" r:id="rId15"/>
    <p:sldId id="363" r:id="rId16"/>
    <p:sldId id="364" r:id="rId17"/>
    <p:sldId id="351" r:id="rId18"/>
    <p:sldId id="341" r:id="rId19"/>
    <p:sldId id="353" r:id="rId20"/>
    <p:sldId id="358" r:id="rId21"/>
    <p:sldId id="365" r:id="rId22"/>
    <p:sldId id="343" r:id="rId23"/>
    <p:sldId id="344" r:id="rId24"/>
    <p:sldId id="352" r:id="rId25"/>
    <p:sldId id="368" r:id="rId26"/>
    <p:sldId id="369" r:id="rId27"/>
    <p:sldId id="314" r:id="rId28"/>
    <p:sldId id="366" r:id="rId29"/>
    <p:sldId id="274" r:id="rId30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E6FF"/>
    <a:srgbClr val="FF8080"/>
    <a:srgbClr val="FFE39D"/>
    <a:srgbClr val="CCFFCC"/>
    <a:srgbClr val="FF5050"/>
    <a:srgbClr val="FF6699"/>
    <a:srgbClr val="0066CC"/>
    <a:srgbClr val="00D05E"/>
    <a:srgbClr val="EBF1DE"/>
    <a:srgbClr val="F2DCD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79" autoAdjust="0"/>
    <p:restoredTop sz="94709" autoAdjust="0"/>
  </p:normalViewPr>
  <p:slideViewPr>
    <p:cSldViewPr>
      <p:cViewPr varScale="1">
        <p:scale>
          <a:sx n="104" d="100"/>
          <a:sy n="104" d="100"/>
        </p:scale>
        <p:origin x="-1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Documents%20and%20Settings\vinogradov\&#1056;&#1072;&#1073;&#1086;&#1095;&#1080;&#1081;%20&#1089;&#1090;&#1086;&#1083;\&#1057;&#1083;&#1072;&#1081;&#1076;%2012%20&#1088;&#1072;&#1089;&#1093;&#1086;&#1076;&#1099;%20&#1073;&#1102;&#1076;&#1078;&#1077;&#1090;%20&#1080;%20&#1060;&#1087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inogradov\&#1056;&#1072;&#1073;&#1086;&#1095;&#1080;&#1081;%20&#1089;&#1090;&#1086;&#1083;\&#1057;&#1083;&#1072;&#1081;&#1076;&#1099;\&#1053;&#1086;&#1074;&#1072;&#1103;%20&#1087;&#1072;&#1087;&#1082;&#1072;\&#1056;&#1072;&#1089;&#1093;&#1086;&#1076;&#1099;%20&#1076;&#1083;&#1103;%20&#1089;&#1083;&#1072;&#1081;&#1076;&#1072;%20&#1086;&#1073;&#1088;&#1072;&#1079;&#1086;&#1074;&#1072;&#1085;&#1080;&#1077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inogradov\&#1056;&#1072;&#1073;&#1086;&#1095;&#1080;&#1081;%20&#1089;&#1090;&#1086;&#1083;\&#1051;&#1080;&#1089;&#1090;%20Microsoft%20Office%20Excel%20(3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inogradov\&#1056;&#1072;&#1073;&#1086;&#1095;&#1080;&#1081;%20&#1089;&#1090;&#1086;&#1083;\&#1057;&#1051;&#1040;&#1049;&#1044;&#1067;%20&#1076;&#1083;&#1103;%20&#1040;&#1050;&#1057;&#1045;&#1053;&#1054;&#1042;&#1040;\&#1057;&#1083;&#1072;&#1081;&#1076;%202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0.0.0.162\Finfs\PROEKT_16\&#1050;&#1086;&#1083;&#1083;&#1077;&#1075;&#1080;&#1103;\&#1057;&#1083;&#1072;&#1081;&#1076;&#1099;\&#1089;&#1083;&#1072;&#1081;&#1076;&#1099;_&#1076;&#1086;&#1093;\&#1057;&#1083;&#1072;&#1081;&#1076;%203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vinogradov\&#1056;&#1072;&#1073;&#1086;&#1095;&#1080;&#1081;%20&#1089;&#1090;&#1086;&#1083;\&#1057;&#1051;&#1040;&#1049;&#1044;&#1067;%20&#1076;&#1083;&#1103;%20&#1040;&#1050;&#1057;&#1045;&#1053;&#1054;&#1042;&#1040;\&#1057;&#1083;&#1072;&#1081;&#1076;%204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10.0.0.162\Finfs\PROEKT_16\&#1050;&#1086;&#1083;&#1083;&#1077;&#1075;&#1080;&#1103;\&#1057;&#1083;&#1072;&#1081;&#1076;&#1099;\&#1089;&#1083;&#1072;&#1081;&#1076;&#1099;_&#1076;&#1086;&#1093;\&#1057;&#1083;&#1072;&#1081;&#1076;%208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vinogradov\&#1056;&#1072;&#1073;&#1086;&#1095;&#1080;&#1081;%20&#1089;&#1090;&#1086;&#1083;\&#1057;&#1051;&#1040;&#1049;&#1044;&#1067;%20&#1076;&#1083;&#1103;%20&#1040;&#1050;&#1057;&#1045;&#1053;&#1054;&#1042;&#1040;\&#1057;&#1083;&#1072;&#1081;&#1076;%2011%20&#1076;&#1086;&#1083;&#1103;%20&#1087;&#1088;&#1086;&#1075;&#1088;.-&#1094;&#1077;&#1083;.&#1088;&#1072;&#1089;&#1093;.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</c:spPr>
          <c:explosion val="22"/>
          <c:dPt>
            <c:idx val="0"/>
            <c:spPr>
              <a:solidFill>
                <a:srgbClr val="CCFFCC"/>
              </a:solidFill>
            </c:spPr>
          </c:dPt>
          <c:dPt>
            <c:idx val="1"/>
            <c:spPr>
              <a:solidFill>
                <a:srgbClr val="FF808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">
                  <c:v>5274</c:v>
                </c:pt>
                <c:pt idx="1">
                  <c:v>209</c:v>
                </c:pt>
              </c:numCache>
            </c:numRef>
          </c:val>
        </c:ser>
        <c:firstSliceAng val="317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"/>
      <c:rotY val="10"/>
      <c:perspective val="30"/>
    </c:view3D>
    <c:floor>
      <c:spPr>
        <a:solidFill>
          <a:schemeClr val="bg1"/>
        </a:solidFill>
        <a:ln w="22225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7917675667717549E-2"/>
          <c:y val="0.1345756385735267"/>
          <c:w val="0.86847642110500212"/>
          <c:h val="0.6641508868440924"/>
        </c:manualLayout>
      </c:layout>
      <c:bar3DChart>
        <c:barDir val="col"/>
        <c:grouping val="stacked"/>
        <c:ser>
          <c:idx val="0"/>
          <c:order val="0"/>
          <c:tx>
            <c:strRef>
              <c:f>Лист2!$A$8</c:f>
              <c:strCache>
                <c:ptCount val="1"/>
                <c:pt idx="0">
                  <c:v>За счет средств бюджета города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5.2012366926088086E-2"/>
                  <c:y val="1.1573553334653075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latin typeface="Georgia" pitchFamily="18" charset="0"/>
                      </a:rPr>
                      <a:t>3586,6</a:t>
                    </a:r>
                    <a:endParaRPr lang="en-US" sz="1800" dirty="0" smtClean="0">
                      <a:latin typeface="Georgia" pitchFamily="18" charset="0"/>
                    </a:endParaRPr>
                  </a:p>
                  <a:p>
                    <a:r>
                      <a:rPr lang="en-US" sz="1800" dirty="0" smtClean="0">
                        <a:latin typeface="Georgia" pitchFamily="18" charset="0"/>
                      </a:rPr>
                      <a:t>[56,7%]</a:t>
                    </a:r>
                    <a:endParaRPr lang="en-US" sz="1800" dirty="0">
                      <a:latin typeface="Georgia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3.821958908908147E-2"/>
                  <c:y val="2.3072504457193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3729</a:t>
                    </a:r>
                    <a:r>
                      <a:rPr lang="ru-RU" dirty="0" smtClean="0"/>
                      <a:t>,9</a:t>
                    </a:r>
                    <a:endParaRPr lang="en-US" dirty="0" smtClean="0"/>
                  </a:p>
                  <a:p>
                    <a:r>
                      <a:rPr lang="en-US" dirty="0" smtClean="0"/>
                      <a:t>[50,9%]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490955796869695E-2"/>
                  <c:y val="2.5123488893492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</a:t>
                    </a:r>
                    <a:r>
                      <a:rPr lang="ru-RU" dirty="0" smtClean="0"/>
                      <a:t>83,8</a:t>
                    </a:r>
                    <a:endParaRPr lang="en-US" dirty="0" smtClean="0"/>
                  </a:p>
                  <a:p>
                    <a:r>
                      <a:rPr lang="en-US" dirty="0" smtClean="0"/>
                      <a:t>[6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%]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4240241246439981E-3"/>
                  <c:y val="-4.2496705695645932E-2"/>
                </c:manualLayout>
              </c:layout>
              <c:showVal val="1"/>
            </c:dLbl>
            <c:dLbl>
              <c:idx val="4"/>
              <c:layout>
                <c:manualLayout>
                  <c:x val="3.1649598713455691E-2"/>
                  <c:y val="-2.8075522817712396E-2"/>
                </c:manualLayout>
              </c:layout>
              <c:showVal val="1"/>
            </c:dLbl>
            <c:spPr>
              <a:solidFill>
                <a:srgbClr val="EBF1DE"/>
              </a:solidFill>
              <a:ln w="254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Georgia" pitchFamily="18" charset="0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Лист2!$A$2:$A$4</c:f>
              <c:numCache>
                <c:formatCode>0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Лист2!$B$2:$B$4</c:f>
              <c:numCache>
                <c:formatCode>0</c:formatCode>
                <c:ptCount val="3"/>
                <c:pt idx="0">
                  <c:v>3729</c:v>
                </c:pt>
                <c:pt idx="1">
                  <c:v>3729</c:v>
                </c:pt>
                <c:pt idx="2">
                  <c:v>3428</c:v>
                </c:pt>
              </c:numCache>
            </c:numRef>
          </c:val>
        </c:ser>
        <c:ser>
          <c:idx val="1"/>
          <c:order val="1"/>
          <c:tx>
            <c:strRef>
              <c:f>Лист2!$B$8</c:f>
              <c:strCache>
                <c:ptCount val="1"/>
                <c:pt idx="0">
                  <c:v>За счет безвозмездных поступлений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5.5405351893875937E-2"/>
                  <c:y val="-6.9825859004124691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latin typeface="Georgia" pitchFamily="18" charset="0"/>
                      </a:rPr>
                      <a:t>2740,4</a:t>
                    </a:r>
                  </a:p>
                  <a:p>
                    <a:r>
                      <a:rPr lang="en-US" sz="1800" dirty="0" smtClean="0">
                        <a:latin typeface="Georgia" pitchFamily="18" charset="0"/>
                      </a:rPr>
                      <a:t>[</a:t>
                    </a:r>
                    <a:r>
                      <a:rPr lang="ru-RU" sz="1800" dirty="0" smtClean="0">
                        <a:latin typeface="Georgia" pitchFamily="18" charset="0"/>
                      </a:rPr>
                      <a:t>43,3%</a:t>
                    </a:r>
                    <a:r>
                      <a:rPr lang="en-US" sz="1800" dirty="0" smtClean="0">
                        <a:latin typeface="Georgia" pitchFamily="18" charset="0"/>
                      </a:rPr>
                      <a:t>]</a:t>
                    </a:r>
                    <a:endParaRPr lang="en-US" sz="1800" dirty="0">
                      <a:latin typeface="Georgia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4.2670971737817108E-2"/>
                  <c:y val="-4.96272689035914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359</a:t>
                    </a:r>
                    <a:r>
                      <a:rPr lang="ru-RU" dirty="0" smtClean="0"/>
                      <a:t>7,5</a:t>
                    </a:r>
                  </a:p>
                  <a:p>
                    <a:r>
                      <a:rPr lang="en-US" dirty="0" smtClean="0"/>
                      <a:t>[49,1%]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7702269808150196E-2"/>
                  <c:y val="-2.71117284229159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1999,5</a:t>
                    </a:r>
                    <a:endParaRPr lang="en-US" dirty="0" smtClean="0"/>
                  </a:p>
                  <a:p>
                    <a:r>
                      <a:rPr lang="en-US" dirty="0" smtClean="0"/>
                      <a:t>[3</a:t>
                    </a:r>
                    <a:r>
                      <a:rPr lang="ru-RU" dirty="0" smtClean="0"/>
                      <a:t>5,5</a:t>
                    </a:r>
                    <a:r>
                      <a:rPr lang="en-US" dirty="0" smtClean="0"/>
                      <a:t>%]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7586977159780159E-4"/>
                  <c:y val="5.3807569539444013E-3"/>
                </c:manualLayout>
              </c:layout>
              <c:showVal val="1"/>
            </c:dLbl>
            <c:dLbl>
              <c:idx val="4"/>
              <c:layout>
                <c:manualLayout>
                  <c:x val="3.5092819432950742E-2"/>
                  <c:y val="-2.7088212146997612E-2"/>
                </c:manualLayout>
              </c:layout>
              <c:showVal val="1"/>
            </c:dLbl>
            <c:spPr>
              <a:solidFill>
                <a:srgbClr val="F2DCDB"/>
              </a:solidFill>
              <a:ln w="254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Georgia" pitchFamily="18" charset="0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Лист2!$A$2:$A$4</c:f>
              <c:numCache>
                <c:formatCode>0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Лист2!$C$2:$C$4</c:f>
              <c:numCache>
                <c:formatCode>0</c:formatCode>
                <c:ptCount val="3"/>
                <c:pt idx="0">
                  <c:v>3598</c:v>
                </c:pt>
                <c:pt idx="1">
                  <c:v>3598</c:v>
                </c:pt>
                <c:pt idx="2">
                  <c:v>2055</c:v>
                </c:pt>
              </c:numCache>
            </c:numRef>
          </c:val>
        </c:ser>
        <c:dLbls>
          <c:showVal val="1"/>
        </c:dLbls>
        <c:gapWidth val="82"/>
        <c:gapDepth val="21"/>
        <c:shape val="cylinder"/>
        <c:axId val="91681152"/>
        <c:axId val="89518464"/>
        <c:axId val="0"/>
      </c:bar3DChart>
      <c:catAx>
        <c:axId val="91681152"/>
        <c:scaling>
          <c:orientation val="minMax"/>
        </c:scaling>
        <c:axPos val="b"/>
        <c:numFmt formatCode="0" sourceLinked="1"/>
        <c:tickLblPos val="low"/>
        <c:spPr>
          <a:ln w="2540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9518464"/>
        <c:crosses val="autoZero"/>
        <c:auto val="1"/>
        <c:lblAlgn val="ctr"/>
        <c:lblOffset val="100"/>
        <c:tickLblSkip val="1"/>
        <c:tickMarkSkip val="1"/>
      </c:catAx>
      <c:valAx>
        <c:axId val="89518464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65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 err="1"/>
                  <a:t>млн</a:t>
                </a:r>
                <a:r>
                  <a:rPr lang="ru-RU" dirty="0"/>
                  <a:t> руб.</a:t>
                </a:r>
              </a:p>
            </c:rich>
          </c:tx>
          <c:layout>
            <c:manualLayout>
              <c:xMode val="edge"/>
              <c:yMode val="edge"/>
              <c:x val="4.4196835163496533E-2"/>
              <c:y val="9.2122338874307375E-2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2540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1681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559902932829718E-2"/>
          <c:y val="0.94217521605822052"/>
          <c:w val="0.8848132523086456"/>
          <c:h val="4.0341386875204222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  <a:effectLst>
      <a:outerShdw dist="35921" dir="2700000" algn="br">
        <a:srgbClr val="000000"/>
      </a:outerShdw>
    </a:effectLst>
  </c:spPr>
  <c:txPr>
    <a:bodyPr/>
    <a:lstStyle/>
    <a:p>
      <a:pPr>
        <a:defRPr sz="16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48"/>
      <c:perspective val="30"/>
    </c:view3D>
    <c:plotArea>
      <c:layout>
        <c:manualLayout>
          <c:layoutTarget val="inner"/>
          <c:xMode val="edge"/>
          <c:yMode val="edge"/>
          <c:x val="0.19487895716945997"/>
          <c:y val="0.32102774178238624"/>
          <c:w val="0.55092333954065797"/>
          <c:h val="0.500515600669781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3"/>
            <c:spPr>
              <a:solidFill>
                <a:srgbClr val="8BE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FFE39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FF80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163234016139044"/>
                  <c:y val="-7.9573147970393124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1837647423960276"/>
                  <c:y val="2.2324809091103005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4.2743327126008895E-2"/>
                  <c:y val="8.0115578539280738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22099456859093741"/>
                  <c:y val="3.5257820332330797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7.0997594661700802E-2"/>
                  <c:y val="7.14780174804291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 </a:t>
                    </a:r>
                    <a:r>
                      <a:rPr lang="ru-RU" dirty="0"/>
                      <a:t>
4,5%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1.5498370577281192E-2"/>
                  <c:y val="-3.9584766483223621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1.6251396648044692E-2"/>
                  <c:y val="-0.1075938946481517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0.10561087833643699"/>
                  <c:y val="-0.13645770008105629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>
                    <a:latin typeface="Georgia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19050"/>
              </c:spPr>
            </c:leaderLines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 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Прочие расходы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261</c:v>
                </c:pt>
                <c:pt idx="1">
                  <c:v>641</c:v>
                </c:pt>
                <c:pt idx="2">
                  <c:v>434</c:v>
                </c:pt>
                <c:pt idx="3">
                  <c:v>3143</c:v>
                </c:pt>
                <c:pt idx="4">
                  <c:v>245</c:v>
                </c:pt>
                <c:pt idx="5">
                  <c:v>397</c:v>
                </c:pt>
                <c:pt idx="6">
                  <c:v>193</c:v>
                </c:pt>
                <c:pt idx="7">
                  <c:v>169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 год</c:v>
                </c:pt>
              </c:strCache>
            </c:strRef>
          </c:tx>
          <c:spPr>
            <a:solidFill>
              <a:srgbClr val="8BE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2.6338301122030006E-3"/>
                  <c:y val="-1.244162721593235E-2"/>
                </c:manualLayout>
              </c:layout>
              <c:showVal val="1"/>
            </c:dLbl>
            <c:dLbl>
              <c:idx val="2"/>
              <c:layout>
                <c:manualLayout>
                  <c:x val="2.633726422186379E-3"/>
                  <c:y val="4.976650886372936E-3"/>
                </c:manualLayout>
              </c:layout>
              <c:showVal val="1"/>
            </c:dLbl>
            <c:dLbl>
              <c:idx val="6"/>
              <c:layout>
                <c:manualLayout>
                  <c:x val="-1.0369001662151149E-7"/>
                  <c:y val="-4.9766508863729325E-3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rgbClr val="FF75DB"/>
                </a:solidFill>
              </a:ln>
            </c:spPr>
            <c:txPr>
              <a:bodyPr/>
              <a:lstStyle/>
              <a:p>
                <a:pPr>
                  <a:defRPr sz="1600" b="1">
                    <a:latin typeface="Georgia" pitchFamily="18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Фонд оплаты</c:v>
                </c:pt>
                <c:pt idx="1">
                  <c:v>Коммунальные услуги</c:v>
                </c:pt>
                <c:pt idx="2">
                  <c:v>Текущие ремонты</c:v>
                </c:pt>
                <c:pt idx="3">
                  <c:v>Содержание имущества</c:v>
                </c:pt>
                <c:pt idx="4">
                  <c:v>Укрепление материально-технической базы</c:v>
                </c:pt>
                <c:pt idx="5">
                  <c:v>Налоги и прочие расходы</c:v>
                </c:pt>
                <c:pt idx="6">
                  <c:v>Адрессная инвестиционная программа</c:v>
                </c:pt>
                <c:pt idx="7">
                  <c:v>Проведение культурно-массовых мероприятий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36</c:v>
                </c:pt>
                <c:pt idx="1">
                  <c:v>33</c:v>
                </c:pt>
                <c:pt idx="2">
                  <c:v>32</c:v>
                </c:pt>
                <c:pt idx="3">
                  <c:v>49</c:v>
                </c:pt>
                <c:pt idx="4">
                  <c:v>19</c:v>
                </c:pt>
                <c:pt idx="5">
                  <c:v>1</c:v>
                </c:pt>
                <c:pt idx="6">
                  <c:v>18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808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8436084955304417E-2"/>
                  <c:y val="-1.7418278102305052E-2"/>
                </c:manualLayout>
              </c:layout>
              <c:showVal val="1"/>
            </c:dLbl>
            <c:dLbl>
              <c:idx val="1"/>
              <c:layout>
                <c:manualLayout>
                  <c:x val="6.5843160554658704E-3"/>
                  <c:y val="2.4883254431864602E-3"/>
                </c:manualLayout>
              </c:layout>
              <c:showVal val="1"/>
            </c:dLbl>
            <c:dLbl>
              <c:idx val="2"/>
              <c:layout>
                <c:manualLayout>
                  <c:x val="1.7119118054194617E-2"/>
                  <c:y val="7.4649763295593094E-3"/>
                </c:manualLayout>
              </c:layout>
              <c:showVal val="1"/>
            </c:dLbl>
            <c:dLbl>
              <c:idx val="3"/>
              <c:layout>
                <c:manualLayout>
                  <c:x val="1.1851768899838683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5802358533118215E-2"/>
                  <c:y val="9.9533017727457748E-3"/>
                </c:manualLayout>
              </c:layout>
              <c:showVal val="1"/>
            </c:dLbl>
            <c:dLbl>
              <c:idx val="6"/>
              <c:layout>
                <c:manualLayout>
                  <c:x val="7.9011792665590434E-3"/>
                  <c:y val="-4.97665088637293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chemeClr val="bg1"/>
              </a:solidFill>
              <a:ln>
                <a:solidFill>
                  <a:srgbClr val="4F79FF"/>
                </a:solidFill>
              </a:ln>
            </c:spPr>
            <c:txPr>
              <a:bodyPr/>
              <a:lstStyle/>
              <a:p>
                <a:pPr>
                  <a:defRPr sz="1600" b="1"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Фонд оплаты</c:v>
                </c:pt>
                <c:pt idx="1">
                  <c:v>Коммунальные услуги</c:v>
                </c:pt>
                <c:pt idx="2">
                  <c:v>Текущие ремонты</c:v>
                </c:pt>
                <c:pt idx="3">
                  <c:v>Содержание имущества</c:v>
                </c:pt>
                <c:pt idx="4">
                  <c:v>Укрепление материально-технической базы</c:v>
                </c:pt>
                <c:pt idx="5">
                  <c:v>Налоги и прочие расходы</c:v>
                </c:pt>
                <c:pt idx="6">
                  <c:v>Адрессная инвестиционная программа</c:v>
                </c:pt>
                <c:pt idx="7">
                  <c:v>Проведение культурно-массовых мероприятий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29</c:v>
                </c:pt>
                <c:pt idx="1">
                  <c:v>30</c:v>
                </c:pt>
                <c:pt idx="2">
                  <c:v>32</c:v>
                </c:pt>
                <c:pt idx="3">
                  <c:v>42</c:v>
                </c:pt>
                <c:pt idx="4">
                  <c:v>17</c:v>
                </c:pt>
                <c:pt idx="5">
                  <c:v>1</c:v>
                </c:pt>
                <c:pt idx="6">
                  <c:v>20</c:v>
                </c:pt>
                <c:pt idx="7">
                  <c:v>74</c:v>
                </c:pt>
              </c:numCache>
            </c:numRef>
          </c:val>
        </c:ser>
        <c:dLbls>
          <c:showVal val="1"/>
        </c:dLbls>
        <c:gapWidth val="75"/>
        <c:shape val="box"/>
        <c:axId val="136735360"/>
        <c:axId val="136766976"/>
        <c:axId val="0"/>
      </c:bar3DChart>
      <c:catAx>
        <c:axId val="13673536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36766976"/>
        <c:crosses val="autoZero"/>
        <c:auto val="1"/>
        <c:lblAlgn val="ctr"/>
        <c:lblOffset val="100"/>
      </c:catAx>
      <c:valAx>
        <c:axId val="136766976"/>
        <c:scaling>
          <c:orientation val="minMax"/>
        </c:scaling>
        <c:axPos val="l"/>
        <c:numFmt formatCode="General" sourceLinked="1"/>
        <c:majorTickMark val="none"/>
        <c:tickLblPos val="nextTo"/>
        <c:crossAx val="136735360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30"/>
      <c:perspective val="70"/>
    </c:view3D>
    <c:plotArea>
      <c:layout>
        <c:manualLayout>
          <c:layoutTarget val="inner"/>
          <c:xMode val="edge"/>
          <c:yMode val="edge"/>
          <c:x val="0.21759120734908141"/>
          <c:y val="0.25310448262932655"/>
          <c:w val="0.60370669291339241"/>
          <c:h val="0.71374190295179263"/>
        </c:manualLayout>
      </c:layout>
      <c:pie3DChart>
        <c:varyColors val="1"/>
        <c:ser>
          <c:idx val="0"/>
          <c:order val="0"/>
          <c:tx>
            <c:strRef>
              <c:f>Лист1!$A$15</c:f>
              <c:strCache>
                <c:ptCount val="1"/>
                <c:pt idx="0">
                  <c:v>2015 год</c:v>
                </c:pt>
              </c:strCache>
            </c:strRef>
          </c:tx>
          <c:explosion val="8"/>
          <c:dPt>
            <c:idx val="0"/>
            <c:spPr>
              <a:solidFill>
                <a:srgbClr val="B2DE82"/>
              </a:solidFill>
            </c:spPr>
          </c:dPt>
          <c:dPt>
            <c:idx val="1"/>
            <c:spPr>
              <a:solidFill>
                <a:srgbClr val="FF7C80"/>
              </a:solidFill>
            </c:spPr>
          </c:dPt>
          <c:dPt>
            <c:idx val="2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bg2">
                  <a:lumMod val="90000"/>
                </a:schemeClr>
              </a:solidFill>
            </c:spPr>
          </c:dPt>
          <c:dPt>
            <c:idx val="5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3537095363079615"/>
                  <c:y val="-5.515842435355057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Georgia" pitchFamily="18" charset="0"/>
                      </a:rPr>
                      <a:t> Охрана </a:t>
                    </a:r>
                    <a:r>
                      <a:rPr lang="ru-RU" dirty="0">
                        <a:latin typeface="Georgia" pitchFamily="18" charset="0"/>
                      </a:rPr>
                      <a:t>семьи и детства
</a:t>
                    </a:r>
                    <a:r>
                      <a:rPr lang="ru-RU" dirty="0" smtClean="0">
                        <a:latin typeface="Georgia" pitchFamily="18" charset="0"/>
                      </a:rPr>
                      <a:t>160 </a:t>
                    </a:r>
                    <a:r>
                      <a:rPr lang="ru-RU" sz="1400" b="1" i="0" u="none" strike="noStrike" baseline="0" dirty="0" err="1" smtClean="0">
                        <a:latin typeface="Georgia" pitchFamily="18" charset="0"/>
                      </a:rPr>
                      <a:t>млн</a:t>
                    </a:r>
                    <a:r>
                      <a:rPr lang="ru-RU" sz="1400" b="1" i="0" u="none" strike="noStrike" baseline="0" dirty="0" smtClean="0">
                        <a:latin typeface="Georgia" pitchFamily="18" charset="0"/>
                      </a:rPr>
                      <a:t> руб.</a:t>
                    </a:r>
                    <a:r>
                      <a:rPr lang="ru-RU" dirty="0">
                        <a:latin typeface="Georgia" pitchFamily="18" charset="0"/>
                      </a:rPr>
                      <a:t>
41%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9.0139326334208222E-2"/>
                  <c:y val="0.134648637458042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Georgia" pitchFamily="18" charset="0"/>
                      </a:rPr>
                      <a:t>Пенсионное обеспечение
</a:t>
                    </a:r>
                    <a:r>
                      <a:rPr lang="ru-RU" dirty="0" smtClean="0">
                        <a:latin typeface="Georgia" pitchFamily="18" charset="0"/>
                      </a:rPr>
                      <a:t>25 </a:t>
                    </a:r>
                    <a:r>
                      <a:rPr lang="ru-RU" sz="1400" b="1" i="0" u="none" strike="noStrike" baseline="0" dirty="0" err="1" smtClean="0">
                        <a:latin typeface="Georgia" pitchFamily="18" charset="0"/>
                      </a:rPr>
                      <a:t>млн</a:t>
                    </a:r>
                    <a:r>
                      <a:rPr lang="ru-RU" sz="1400" b="1" i="0" u="none" strike="noStrike" baseline="0" dirty="0" smtClean="0">
                        <a:latin typeface="Georgia" pitchFamily="18" charset="0"/>
                      </a:rPr>
                      <a:t> руб.</a:t>
                    </a:r>
                    <a:r>
                      <a:rPr lang="ru-RU" dirty="0">
                        <a:latin typeface="Georgia" pitchFamily="18" charset="0"/>
                      </a:rPr>
                      <a:t>
6%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9.083371609798771E-2"/>
                  <c:y val="-0.14744464286346279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Georgia" pitchFamily="18" charset="0"/>
                      </a:rPr>
                      <a:t>Обеспечение жильем детей - сирот, </a:t>
                    </a:r>
                    <a:endParaRPr lang="ru-RU" dirty="0" smtClean="0">
                      <a:latin typeface="Georgia" pitchFamily="18" charset="0"/>
                    </a:endParaRPr>
                  </a:p>
                  <a:p>
                    <a:r>
                      <a:rPr lang="ru-RU" dirty="0" smtClean="0">
                        <a:latin typeface="Georgia" pitchFamily="18" charset="0"/>
                      </a:rPr>
                      <a:t>инвалидов, </a:t>
                    </a:r>
                  </a:p>
                  <a:p>
                    <a:r>
                      <a:rPr lang="ru-RU" dirty="0" smtClean="0">
                        <a:latin typeface="Georgia" pitchFamily="18" charset="0"/>
                      </a:rPr>
                      <a:t>ветеранов</a:t>
                    </a:r>
                    <a:r>
                      <a:rPr lang="ru-RU" dirty="0">
                        <a:latin typeface="Georgia" pitchFamily="18" charset="0"/>
                      </a:rPr>
                      <a:t>
</a:t>
                    </a:r>
                    <a:r>
                      <a:rPr lang="ru-RU" dirty="0" smtClean="0">
                        <a:latin typeface="Georgia" pitchFamily="18" charset="0"/>
                      </a:rPr>
                      <a:t>28</a:t>
                    </a:r>
                    <a:r>
                      <a:rPr lang="ru-RU" baseline="0" dirty="0" smtClean="0">
                        <a:latin typeface="Georgia" pitchFamily="18" charset="0"/>
                      </a:rPr>
                      <a:t> </a:t>
                    </a:r>
                    <a:r>
                      <a:rPr lang="ru-RU" baseline="0" dirty="0" err="1" smtClean="0">
                        <a:latin typeface="Georgia" pitchFamily="18" charset="0"/>
                      </a:rPr>
                      <a:t>млн</a:t>
                    </a:r>
                    <a:r>
                      <a:rPr lang="ru-RU" baseline="0" dirty="0" smtClean="0">
                        <a:latin typeface="Georgia" pitchFamily="18" charset="0"/>
                      </a:rPr>
                      <a:t> руб.</a:t>
                    </a:r>
                    <a:r>
                      <a:rPr lang="ru-RU" dirty="0">
                        <a:latin typeface="Georgia" pitchFamily="18" charset="0"/>
                      </a:rPr>
                      <a:t>
7%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7.100360892388452E-2"/>
                  <c:y val="-0.13478657273614011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Georgia" pitchFamily="18" charset="0"/>
                      </a:rPr>
                      <a:t>Социальная ипотека для жителей г. Владимира
</a:t>
                    </a:r>
                    <a:r>
                      <a:rPr lang="ru-RU" dirty="0" smtClean="0">
                        <a:latin typeface="Georgia" pitchFamily="18" charset="0"/>
                      </a:rPr>
                      <a:t>24 </a:t>
                    </a:r>
                    <a:r>
                      <a:rPr lang="ru-RU" sz="1400" b="1" i="0" u="none" strike="noStrike" baseline="0" dirty="0" err="1" smtClean="0">
                        <a:latin typeface="Georgia" pitchFamily="18" charset="0"/>
                      </a:rPr>
                      <a:t>млн</a:t>
                    </a:r>
                    <a:r>
                      <a:rPr lang="ru-RU" sz="1400" b="1" i="0" u="none" strike="noStrike" baseline="0" dirty="0" smtClean="0">
                        <a:latin typeface="Georgia" pitchFamily="18" charset="0"/>
                      </a:rPr>
                      <a:t> руб.</a:t>
                    </a:r>
                    <a:r>
                      <a:rPr lang="ru-RU" dirty="0">
                        <a:latin typeface="Georgia" pitchFamily="18" charset="0"/>
                      </a:rPr>
                      <a:t>
6%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0.10383103674540682"/>
                  <c:y val="2.9433455437053713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Georgia" pitchFamily="18" charset="0"/>
                      </a:rPr>
                      <a:t>Социальный проездной билет
</a:t>
                    </a:r>
                    <a:r>
                      <a:rPr lang="ru-RU" dirty="0" smtClean="0">
                        <a:latin typeface="Georgia" pitchFamily="18" charset="0"/>
                      </a:rPr>
                      <a:t>139 </a:t>
                    </a:r>
                    <a:r>
                      <a:rPr lang="ru-RU" sz="1400" b="1" i="0" u="none" strike="noStrike" baseline="0" dirty="0" err="1" smtClean="0">
                        <a:latin typeface="Georgia" pitchFamily="18" charset="0"/>
                      </a:rPr>
                      <a:t>млн</a:t>
                    </a:r>
                    <a:r>
                      <a:rPr lang="ru-RU" sz="1400" b="1" i="0" u="none" strike="noStrike" baseline="0" dirty="0" smtClean="0">
                        <a:latin typeface="Georgia" pitchFamily="18" charset="0"/>
                      </a:rPr>
                      <a:t> руб.</a:t>
                    </a:r>
                    <a:r>
                      <a:rPr lang="ru-RU" dirty="0">
                        <a:latin typeface="Georgia" pitchFamily="18" charset="0"/>
                      </a:rPr>
                      <a:t>
35%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1.5097878390201326E-2"/>
                  <c:y val="0.10616595545915616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Georgia" pitchFamily="18" charset="0"/>
                      </a:rPr>
                      <a:t>Оказание мер социальной поддержки отдельным категориям граждан
</a:t>
                    </a:r>
                    <a:r>
                      <a:rPr lang="ru-RU" dirty="0" smtClean="0">
                        <a:latin typeface="Georgia" pitchFamily="18" charset="0"/>
                      </a:rPr>
                      <a:t>21 </a:t>
                    </a:r>
                    <a:r>
                      <a:rPr lang="ru-RU" sz="1400" b="1" i="0" u="none" strike="noStrike" baseline="0" dirty="0" err="1" smtClean="0">
                        <a:latin typeface="Georgia" pitchFamily="18" charset="0"/>
                      </a:rPr>
                      <a:t>млн</a:t>
                    </a:r>
                    <a:r>
                      <a:rPr lang="ru-RU" sz="1400" b="1" i="0" u="none" strike="noStrike" baseline="0" dirty="0" smtClean="0">
                        <a:latin typeface="Georgia" pitchFamily="18" charset="0"/>
                      </a:rPr>
                      <a:t> руб.</a:t>
                    </a:r>
                    <a:r>
                      <a:rPr lang="ru-RU" dirty="0">
                        <a:latin typeface="Georgia" pitchFamily="18" charset="0"/>
                      </a:rPr>
                      <a:t>
5%</a:t>
                    </a:r>
                  </a:p>
                </c:rich>
              </c:tx>
              <c:showVal val="1"/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400" b="1">
                    <a:latin typeface="Georgia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Лист1!$D$16:$S$16</c:f>
              <c:strCache>
                <c:ptCount val="6"/>
                <c:pt idx="0">
                  <c:v>Охрана семьи и детства</c:v>
                </c:pt>
                <c:pt idx="1">
                  <c:v>Пенсионное обеспечение</c:v>
                </c:pt>
                <c:pt idx="2">
                  <c:v>Обеспечение жильем детей - сирот, инвалидов, ветеранов</c:v>
                </c:pt>
                <c:pt idx="3">
                  <c:v>Социальная ипотека для жителей г. Владимира</c:v>
                </c:pt>
                <c:pt idx="4">
                  <c:v>Социальный проездной билет</c:v>
                </c:pt>
                <c:pt idx="5">
                  <c:v>Оказание мер социальной поддержки отдельным категориям граждан</c:v>
                </c:pt>
              </c:strCache>
            </c:strRef>
          </c:cat>
          <c:val>
            <c:numRef>
              <c:f>Лист1!$D$27:$S$27</c:f>
              <c:numCache>
                <c:formatCode>0</c:formatCode>
                <c:ptCount val="6"/>
                <c:pt idx="0">
                  <c:v>160</c:v>
                </c:pt>
                <c:pt idx="1">
                  <c:v>25</c:v>
                </c:pt>
                <c:pt idx="2">
                  <c:v>28</c:v>
                </c:pt>
                <c:pt idx="3">
                  <c:v>24</c:v>
                </c:pt>
                <c:pt idx="4">
                  <c:v>139</c:v>
                </c:pt>
                <c:pt idx="5">
                  <c:v>21</c:v>
                </c:pt>
              </c:numCache>
            </c:numRef>
          </c:val>
        </c:ser>
        <c:dLbls>
          <c:showCatName val="1"/>
        </c:dLbls>
      </c:pie3DChart>
    </c:plotArea>
    <c:plotVisOnly val="1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0.20945009171832879"/>
          <c:w val="1"/>
          <c:h val="0.768469648962858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BE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Лист1!$A$2:$A$6</c:f>
              <c:strCache>
                <c:ptCount val="5"/>
                <c:pt idx="0">
                  <c:v>Благоустройство территории города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231</c:v>
                </c:pt>
                <c:pt idx="1">
                  <c:v>32</c:v>
                </c:pt>
                <c:pt idx="2">
                  <c:v>61</c:v>
                </c:pt>
                <c:pt idx="3">
                  <c:v>153</c:v>
                </c:pt>
                <c:pt idx="4">
                  <c:v>146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808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Val val="1"/>
          </c:dLbls>
          <c:cat>
            <c:strRef>
              <c:f>Лист1!$A$2:$A$6</c:f>
              <c:strCache>
                <c:ptCount val="5"/>
                <c:pt idx="0">
                  <c:v>Благоустройство территории города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223</c:v>
                </c:pt>
                <c:pt idx="1">
                  <c:v>25</c:v>
                </c:pt>
                <c:pt idx="2">
                  <c:v>43</c:v>
                </c:pt>
                <c:pt idx="3">
                  <c:v>11</c:v>
                </c:pt>
                <c:pt idx="4">
                  <c:v>132</c:v>
                </c:pt>
              </c:numCache>
            </c:numRef>
          </c:val>
        </c:ser>
        <c:dLbls>
          <c:showVal val="1"/>
        </c:dLbls>
        <c:shape val="box"/>
        <c:axId val="140422144"/>
        <c:axId val="142799616"/>
        <c:axId val="0"/>
      </c:bar3DChart>
      <c:catAx>
        <c:axId val="140422144"/>
        <c:scaling>
          <c:orientation val="minMax"/>
        </c:scaling>
        <c:delete val="1"/>
        <c:axPos val="b"/>
        <c:majorTickMark val="none"/>
        <c:tickLblPos val="nextTo"/>
        <c:crossAx val="142799616"/>
        <c:crosses val="autoZero"/>
        <c:auto val="1"/>
        <c:lblAlgn val="ctr"/>
        <c:lblOffset val="100"/>
      </c:catAx>
      <c:valAx>
        <c:axId val="14279961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404221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550962379702515E-2"/>
          <c:y val="4.6381641523723434E-2"/>
          <c:w val="0.44349529746281718"/>
          <c:h val="0.856543446503512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BE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3.4722222222222196E-2"/>
                  <c:y val="7.521347274117296E-2"/>
                </c:manualLayout>
              </c:layout>
              <c:showVal val="1"/>
            </c:dLbl>
            <c:dLbl>
              <c:idx val="1"/>
              <c:layout>
                <c:manualLayout>
                  <c:x val="3.7500000000000006E-2"/>
                  <c:y val="8.4330257315860704E-2"/>
                </c:manualLayout>
              </c:layout>
              <c:showVal val="1"/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66CC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showVal val="1"/>
          </c:dLbls>
          <c:cat>
            <c:strRef>
              <c:f>Лист1!$A$2:$A$3</c:f>
              <c:strCache>
                <c:ptCount val="2"/>
                <c:pt idx="0">
                  <c:v>Текущий и капитальный ремонт дорог</c:v>
                </c:pt>
                <c:pt idx="1">
                  <c:v>Строительство и реконструкция дорог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532</c:v>
                </c:pt>
                <c:pt idx="1">
                  <c:v>814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808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4.3055555555555375E-2"/>
                  <c:y val="7.5213472741173112E-2"/>
                </c:manualLayout>
              </c:layout>
              <c:showVal val="1"/>
            </c:dLbl>
            <c:dLbl>
              <c:idx val="1"/>
              <c:layout>
                <c:manualLayout>
                  <c:x val="2.6300732928081681E-2"/>
                  <c:y val="3.8213486205942428E-2"/>
                </c:manualLayout>
              </c:layout>
              <c:showVal val="1"/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6699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showVal val="1"/>
          </c:dLbls>
          <c:cat>
            <c:strRef>
              <c:f>Лист1!$A$2:$A$3</c:f>
              <c:strCache>
                <c:ptCount val="2"/>
                <c:pt idx="0">
                  <c:v>Текущий и капитальный ремонт дорог</c:v>
                </c:pt>
                <c:pt idx="1">
                  <c:v>Строительство и реконструкция дорог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439</c:v>
                </c:pt>
                <c:pt idx="1">
                  <c:v>33</c:v>
                </c:pt>
              </c:numCache>
            </c:numRef>
          </c:val>
        </c:ser>
        <c:dLbls>
          <c:showVal val="1"/>
        </c:dLbls>
        <c:axId val="143418880"/>
        <c:axId val="143420800"/>
      </c:barChart>
      <c:catAx>
        <c:axId val="143418880"/>
        <c:scaling>
          <c:orientation val="minMax"/>
        </c:scaling>
        <c:axPos val="b"/>
        <c:numFmt formatCode="General" sourceLinked="1"/>
        <c:tickLblPos val="nextTo"/>
        <c:spPr>
          <a:noFill/>
        </c:spPr>
        <c:txPr>
          <a:bodyPr rot="0" vert="horz"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3420800"/>
        <c:crosses val="autoZero"/>
        <c:auto val="1"/>
        <c:lblAlgn val="ctr"/>
        <c:lblOffset val="100"/>
      </c:catAx>
      <c:valAx>
        <c:axId val="143420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0" cap="none" spc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pPr>
            <a:endParaRPr lang="ru-RU"/>
          </a:p>
        </c:txPr>
        <c:crossAx val="1434188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10"/>
      <c:depthPercent val="100"/>
      <c:perspective val="30"/>
    </c:view3D>
    <c:plotArea>
      <c:layout/>
      <c:bar3DChart>
        <c:barDir val="col"/>
        <c:grouping val="stacked"/>
        <c:ser>
          <c:idx val="0"/>
          <c:order val="0"/>
          <c:spPr>
            <a:solidFill>
              <a:srgbClr val="FF7C80"/>
            </a:solidFill>
          </c:spPr>
          <c:dLbls>
            <c:dLbl>
              <c:idx val="0"/>
              <c:layout>
                <c:manualLayout>
                  <c:x val="5.6944444444444443E-2"/>
                  <c:y val="-3.9110837369467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658,7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2777777777777792E-2"/>
                  <c:y val="4.62218987093701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930,3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1388888888888887E-2"/>
                  <c:y val="5.33329600492737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955,3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05"/>
                  <c:y val="5.68884907192251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973,7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6.5277777777777782E-2"/>
                  <c:y val="6.3999552059128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1001,3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chemeClr val="bg1"/>
              </a:solidFill>
              <a:ln>
                <a:solidFill>
                  <a:srgbClr val="FF7C80"/>
                </a:solidFill>
              </a:ln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val>
            <c:numRef>
              <c:f>Лист1!$G$6:$G$10</c:f>
              <c:numCache>
                <c:formatCode>General</c:formatCode>
                <c:ptCount val="5"/>
                <c:pt idx="0">
                  <c:v>659</c:v>
                </c:pt>
                <c:pt idx="1">
                  <c:v>930</c:v>
                </c:pt>
                <c:pt idx="2">
                  <c:v>955</c:v>
                </c:pt>
                <c:pt idx="3">
                  <c:v>973</c:v>
                </c:pt>
                <c:pt idx="4">
                  <c:v>1001</c:v>
                </c:pt>
              </c:numCache>
            </c:numRef>
          </c:val>
        </c:ser>
        <c:ser>
          <c:idx val="1"/>
          <c:order val="1"/>
          <c:spPr>
            <a:solidFill>
              <a:srgbClr val="8BE6FF"/>
            </a:solidFill>
          </c:spPr>
          <c:dLbls>
            <c:dLbl>
              <c:idx val="0"/>
              <c:layout>
                <c:manualLayout>
                  <c:x val="2.0833333333333412E-2"/>
                  <c:y val="-6.7555082729079757E-2"/>
                </c:manualLayout>
              </c:layout>
              <c:showVal val="1"/>
            </c:dLbl>
            <c:dLbl>
              <c:idx val="1"/>
              <c:layout>
                <c:manualLayout>
                  <c:x val="1.3888888888889049E-2"/>
                  <c:y val="-7.4666144068982893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6.7555082729079757E-2"/>
                </c:manualLayout>
              </c:layout>
              <c:showVal val="1"/>
            </c:dLbl>
            <c:dLbl>
              <c:idx val="3"/>
              <c:layout>
                <c:manualLayout>
                  <c:x val="5.5555555555555558E-3"/>
                  <c:y val="-5.33329600492739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27,6</a:t>
                    </a:r>
                    <a:endParaRPr lang="en-US" dirty="0"/>
                  </a:p>
                </c:rich>
              </c:tx>
              <c:showVal val="1"/>
            </c:dLbl>
            <c:spPr>
              <a:ln w="19050">
                <a:solidFill>
                  <a:srgbClr val="8BE6FF"/>
                </a:solidFill>
              </a:ln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val>
            <c:numRef>
              <c:f>Лист1!$H$6:$H$10</c:f>
              <c:numCache>
                <c:formatCode>General</c:formatCode>
                <c:ptCount val="5"/>
                <c:pt idx="0">
                  <c:v>50</c:v>
                </c:pt>
                <c:pt idx="1">
                  <c:v>71</c:v>
                </c:pt>
                <c:pt idx="2">
                  <c:v>46</c:v>
                </c:pt>
                <c:pt idx="3">
                  <c:v>28</c:v>
                </c:pt>
              </c:numCache>
            </c:numRef>
          </c:val>
        </c:ser>
        <c:gapWidth val="155"/>
        <c:gapDepth val="82"/>
        <c:shape val="cylinder"/>
        <c:axId val="92189440"/>
        <c:axId val="92190976"/>
        <c:axId val="0"/>
      </c:bar3DChart>
      <c:catAx>
        <c:axId val="92189440"/>
        <c:scaling>
          <c:orientation val="minMax"/>
        </c:scaling>
        <c:delete val="1"/>
        <c:axPos val="b"/>
        <c:tickLblPos val="nextTo"/>
        <c:crossAx val="92190976"/>
        <c:crosses val="autoZero"/>
        <c:auto val="1"/>
        <c:lblAlgn val="ctr"/>
        <c:lblOffset val="100"/>
      </c:catAx>
      <c:valAx>
        <c:axId val="92190976"/>
        <c:scaling>
          <c:orientation val="minMax"/>
        </c:scaling>
        <c:axPos val="l"/>
        <c:numFmt formatCode="General" sourceLinked="1"/>
        <c:tickLblPos val="nextTo"/>
        <c:crossAx val="9218944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42065473090006117"/>
          <c:y val="9.6558721803056205E-2"/>
          <c:w val="0.43003386818593392"/>
          <c:h val="0.806882556393891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</c:spPr>
          <c:explosion val="2"/>
          <c:dPt>
            <c:idx val="0"/>
            <c:explosion val="11"/>
            <c:spPr>
              <a:solidFill>
                <a:srgbClr val="8BE6FF"/>
              </a:solidFill>
            </c:spPr>
          </c:dPt>
          <c:dPt>
            <c:idx val="1"/>
            <c:explosion val="0"/>
            <c:spPr>
              <a:solidFill>
                <a:srgbClr val="FFFF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3428553</c:v>
                </c:pt>
                <c:pt idx="1">
                  <c:v>2055697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0895522388059884"/>
          <c:y val="0.35926449787836273"/>
          <c:w val="0.62686567164180063"/>
          <c:h val="0.3776520509193778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9"/>
          <c:dPt>
            <c:idx val="0"/>
            <c:explosion val="3"/>
            <c:spPr>
              <a:solidFill>
                <a:srgbClr val="8BE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CC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491920319661545E-2"/>
                  <c:y val="-0.21771961673107876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800" dirty="0"/>
                      <a:t>налоговые доходы                                  2 </a:t>
                    </a:r>
                    <a:r>
                      <a:rPr lang="ru-RU" sz="1800" dirty="0" smtClean="0"/>
                      <a:t>722,2 </a:t>
                    </a:r>
                    <a:r>
                      <a:rPr lang="ru-RU" sz="1800" dirty="0" err="1"/>
                      <a:t>млн</a:t>
                    </a:r>
                    <a:r>
                      <a:rPr lang="ru-RU" sz="1800" dirty="0"/>
                      <a:t> руб.                     </a:t>
                    </a:r>
                    <a:r>
                      <a:rPr lang="ru-RU" sz="1800" dirty="0" smtClean="0"/>
                      <a:t>49,6%</a:t>
                    </a:r>
                    <a:endParaRPr lang="ru-RU" sz="180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-6.2078485525130934E-2"/>
                  <c:y val="8.3120501026481747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800" dirty="0"/>
                      <a:t>неналоговые доходы                                       </a:t>
                    </a:r>
                    <a:r>
                      <a:rPr lang="ru-RU" sz="1800" dirty="0" smtClean="0"/>
                      <a:t>706,4 </a:t>
                    </a:r>
                    <a:r>
                      <a:rPr lang="ru-RU" sz="1800" dirty="0" err="1"/>
                      <a:t>млн</a:t>
                    </a:r>
                    <a:r>
                      <a:rPr lang="ru-RU" sz="1800" dirty="0"/>
                      <a:t> руб.                  </a:t>
                    </a:r>
                    <a:r>
                      <a:rPr lang="ru-RU" sz="1800" dirty="0" smtClean="0"/>
                      <a:t>12,9%</a:t>
                    </a:r>
                    <a:endParaRPr lang="ru-RU" sz="180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3.1777137932385677E-3"/>
                  <c:y val="-0.16977283780121755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800" dirty="0"/>
                      <a:t>безвозмездные поступления                             2 </a:t>
                    </a:r>
                    <a:r>
                      <a:rPr lang="ru-RU" sz="1800" dirty="0" smtClean="0"/>
                      <a:t>054,7 </a:t>
                    </a:r>
                    <a:r>
                      <a:rPr lang="ru-RU" sz="1800" dirty="0" err="1"/>
                      <a:t>млн</a:t>
                    </a:r>
                    <a:r>
                      <a:rPr lang="ru-RU" sz="1800" dirty="0"/>
                      <a:t> руб.                     </a:t>
                    </a:r>
                    <a:r>
                      <a:rPr lang="ru-RU" sz="1800" dirty="0" smtClean="0"/>
                      <a:t>37,5%</a:t>
                    </a:r>
                    <a:endParaRPr lang="ru-RU" sz="180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3"/>
              <c:dLblPos val="bestFit"/>
              <c:showVal val="1"/>
              <c:showCatName val="1"/>
              <c:showPercent val="1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данные!$B$4:$E$4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данные!$B$5:$E$5</c:f>
              <c:numCache>
                <c:formatCode>#,##0</c:formatCode>
                <c:ptCount val="3"/>
                <c:pt idx="0">
                  <c:v>2722</c:v>
                </c:pt>
                <c:pt idx="1">
                  <c:v>706</c:v>
                </c:pt>
                <c:pt idx="2">
                  <c:v>2055</c:v>
                </c:pt>
              </c:numCache>
            </c:numRef>
          </c:val>
        </c:ser>
        <c:dLbls>
          <c:showVal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47"/>
      <c:depthPercent val="100"/>
      <c:rAngAx val="1"/>
    </c:view3D>
    <c:floor>
      <c:spPr>
        <a:noFill/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254826254826311E-2"/>
          <c:y val="0.16124469589816262"/>
          <c:w val="0.90057915057915061"/>
          <c:h val="0.65205091937765203"/>
        </c:manualLayout>
      </c:layout>
      <c:bar3DChart>
        <c:barDir val="col"/>
        <c:grouping val="percentStacked"/>
        <c:ser>
          <c:idx val="0"/>
          <c:order val="0"/>
          <c:tx>
            <c:strRef>
              <c:f>данные!$B$2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8BE6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6961460898468771E-2"/>
                  <c:y val="-1.915058776293205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latin typeface="Georgia" pitchFamily="18" charset="0"/>
                      </a:rPr>
                      <a:t>2 </a:t>
                    </a:r>
                    <a:r>
                      <a:rPr lang="ru-RU" sz="1600" dirty="0" smtClean="0">
                        <a:latin typeface="Georgia" pitchFamily="18" charset="0"/>
                      </a:rPr>
                      <a:t>504,5</a:t>
                    </a:r>
                    <a:r>
                      <a:rPr lang="ru-RU" sz="1600" dirty="0">
                        <a:latin typeface="Georgia" pitchFamily="18" charset="0"/>
                      </a:rPr>
                      <a:t>
</a:t>
                    </a:r>
                    <a:r>
                      <a:rPr lang="en-US" sz="1600" dirty="0" smtClean="0">
                        <a:latin typeface="Georgia" pitchFamily="18" charset="0"/>
                      </a:rPr>
                      <a:t>[</a:t>
                    </a:r>
                    <a:r>
                      <a:rPr lang="ru-RU" sz="1600" dirty="0" smtClean="0">
                        <a:latin typeface="Georgia" pitchFamily="18" charset="0"/>
                      </a:rPr>
                      <a:t>41,0%</a:t>
                    </a:r>
                    <a:r>
                      <a:rPr lang="en-US" sz="1600" dirty="0" smtClean="0">
                        <a:latin typeface="Georgia" pitchFamily="18" charset="0"/>
                      </a:rPr>
                      <a:t>]</a:t>
                    </a:r>
                    <a:r>
                      <a:rPr lang="ru-RU" sz="1600" dirty="0" smtClean="0">
                        <a:latin typeface="Georgia" pitchFamily="18" charset="0"/>
                      </a:rPr>
                      <a:t> </a:t>
                    </a:r>
                    <a:endParaRPr lang="ru-RU" sz="1600" dirty="0">
                      <a:latin typeface="Georgia" pitchFamily="18" charset="0"/>
                    </a:endParaRPr>
                  </a:p>
                </c:rich>
              </c:tx>
            </c:dLbl>
            <c:dLbl>
              <c:idx val="1"/>
              <c:layout>
                <c:manualLayout>
                  <c:x val="2.1754881991102367E-2"/>
                  <c:y val="-1.821447956399226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latin typeface="Georgia" pitchFamily="18" charset="0"/>
                      </a:rPr>
                      <a:t>2 </a:t>
                    </a:r>
                    <a:r>
                      <a:rPr lang="ru-RU" sz="1600" dirty="0" smtClean="0">
                        <a:latin typeface="Georgia" pitchFamily="18" charset="0"/>
                      </a:rPr>
                      <a:t>504,6</a:t>
                    </a:r>
                    <a:r>
                      <a:rPr lang="ru-RU" sz="1600" dirty="0">
                        <a:latin typeface="Georgia" pitchFamily="18" charset="0"/>
                      </a:rPr>
                      <a:t>
</a:t>
                    </a:r>
                    <a:r>
                      <a:rPr lang="en-US" sz="1600" dirty="0" smtClean="0">
                        <a:latin typeface="Georgia" pitchFamily="18" charset="0"/>
                      </a:rPr>
                      <a:t>[</a:t>
                    </a:r>
                    <a:r>
                      <a:rPr lang="ru-RU" sz="1600" dirty="0" smtClean="0">
                        <a:latin typeface="Georgia" pitchFamily="18" charset="0"/>
                      </a:rPr>
                      <a:t>35,6%</a:t>
                    </a:r>
                    <a:r>
                      <a:rPr lang="en-US" sz="1600" dirty="0" smtClean="0">
                        <a:latin typeface="Georgia" pitchFamily="18" charset="0"/>
                      </a:rPr>
                      <a:t>]</a:t>
                    </a:r>
                    <a:r>
                      <a:rPr lang="ru-RU" sz="1600" dirty="0" smtClean="0">
                        <a:latin typeface="Georgia" pitchFamily="18" charset="0"/>
                      </a:rPr>
                      <a:t> </a:t>
                    </a:r>
                    <a:endParaRPr lang="ru-RU" sz="1600" dirty="0">
                      <a:latin typeface="Georgia" pitchFamily="18" charset="0"/>
                    </a:endParaRPr>
                  </a:p>
                </c:rich>
              </c:tx>
            </c:dLbl>
            <c:dLbl>
              <c:idx val="2"/>
              <c:layout>
                <c:manualLayout>
                  <c:x val="2.8774916648932398E-2"/>
                  <c:y val="-2.279836125300200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latin typeface="Georgia" pitchFamily="18" charset="0"/>
                      </a:rPr>
                      <a:t>2 </a:t>
                    </a:r>
                    <a:r>
                      <a:rPr lang="ru-RU" sz="1600" dirty="0" smtClean="0">
                        <a:latin typeface="Georgia" pitchFamily="18" charset="0"/>
                      </a:rPr>
                      <a:t>722,2</a:t>
                    </a:r>
                    <a:r>
                      <a:rPr lang="ru-RU" sz="1600" dirty="0">
                        <a:latin typeface="Georgia" pitchFamily="18" charset="0"/>
                      </a:rPr>
                      <a:t>
</a:t>
                    </a:r>
                    <a:r>
                      <a:rPr lang="en-US" sz="1600" dirty="0" smtClean="0">
                        <a:latin typeface="Georgia" pitchFamily="18" charset="0"/>
                      </a:rPr>
                      <a:t>[</a:t>
                    </a:r>
                    <a:r>
                      <a:rPr lang="ru-RU" sz="1600" dirty="0" smtClean="0">
                        <a:latin typeface="Georgia" pitchFamily="18" charset="0"/>
                      </a:rPr>
                      <a:t>49,6% </a:t>
                    </a:r>
                    <a:r>
                      <a:rPr lang="en-US" sz="1600" dirty="0" smtClean="0">
                        <a:latin typeface="Georgia" pitchFamily="18" charset="0"/>
                      </a:rPr>
                      <a:t>]</a:t>
                    </a:r>
                    <a:endParaRPr lang="ru-RU" sz="1600" dirty="0">
                      <a:latin typeface="Georgia" pitchFamily="18" charset="0"/>
                    </a:endParaRPr>
                  </a:p>
                </c:rich>
              </c:tx>
            </c:dLbl>
            <c:spPr>
              <a:solidFill>
                <a:schemeClr val="accent5">
                  <a:lumMod val="20000"/>
                  <a:lumOff val="80000"/>
                </a:schemeClr>
              </a:solidFill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Georgia" pitchFamily="18" charset="0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val>
            <c:numRef>
              <c:f>данные!$B$3:$B$8</c:f>
              <c:numCache>
                <c:formatCode>#,##0_ ;[Red]\-#,##0\ </c:formatCode>
                <c:ptCount val="3"/>
                <c:pt idx="0">
                  <c:v>2504</c:v>
                </c:pt>
                <c:pt idx="1">
                  <c:v>2505</c:v>
                </c:pt>
                <c:pt idx="2">
                  <c:v>2722</c:v>
                </c:pt>
              </c:numCache>
            </c:numRef>
          </c:val>
        </c:ser>
        <c:ser>
          <c:idx val="1"/>
          <c:order val="1"/>
          <c:tx>
            <c:strRef>
              <c:f>данные!$C$2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0848204785212682E-2"/>
                  <c:y val="5.9958510851866706E-4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Georgia" pitchFamily="18" charset="0"/>
                      </a:rPr>
                      <a:t>758,9</a:t>
                    </a:r>
                    <a:r>
                      <a:rPr lang="ru-RU" sz="1600" dirty="0">
                        <a:latin typeface="Georgia" pitchFamily="18" charset="0"/>
                      </a:rPr>
                      <a:t>
</a:t>
                    </a:r>
                    <a:r>
                      <a:rPr lang="en-US" sz="1600" dirty="0" smtClean="0">
                        <a:latin typeface="Georgia" pitchFamily="18" charset="0"/>
                      </a:rPr>
                      <a:t>[</a:t>
                    </a:r>
                    <a:r>
                      <a:rPr lang="ru-RU" sz="1600" dirty="0" smtClean="0">
                        <a:latin typeface="Georgia" pitchFamily="18" charset="0"/>
                      </a:rPr>
                      <a:t>12,4%</a:t>
                    </a:r>
                    <a:r>
                      <a:rPr lang="en-US" sz="1600" dirty="0" smtClean="0">
                        <a:latin typeface="Georgia" pitchFamily="18" charset="0"/>
                      </a:rPr>
                      <a:t>]</a:t>
                    </a:r>
                    <a:r>
                      <a:rPr lang="ru-RU" sz="1600" dirty="0" smtClean="0">
                        <a:latin typeface="Georgia" pitchFamily="18" charset="0"/>
                      </a:rPr>
                      <a:t> </a:t>
                    </a:r>
                    <a:endParaRPr lang="ru-RU" sz="1600" dirty="0">
                      <a:latin typeface="Georgia" pitchFamily="18" charset="0"/>
                    </a:endParaRPr>
                  </a:p>
                </c:rich>
              </c:tx>
            </c:dLbl>
            <c:dLbl>
              <c:idx val="1"/>
              <c:layout>
                <c:manualLayout>
                  <c:x val="2.8189888426108881E-2"/>
                  <c:y val="-5.5298045251425424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Georgia" pitchFamily="18" charset="0"/>
                      </a:rPr>
                      <a:t>848,2</a:t>
                    </a:r>
                    <a:r>
                      <a:rPr lang="ru-RU" sz="1600" dirty="0">
                        <a:latin typeface="Georgia" pitchFamily="18" charset="0"/>
                      </a:rPr>
                      <a:t>
</a:t>
                    </a:r>
                    <a:r>
                      <a:rPr lang="en-US" sz="1600" dirty="0" smtClean="0">
                        <a:latin typeface="Georgia" pitchFamily="18" charset="0"/>
                      </a:rPr>
                      <a:t>[</a:t>
                    </a:r>
                    <a:r>
                      <a:rPr lang="ru-RU" sz="1600" dirty="0" smtClean="0">
                        <a:latin typeface="Georgia" pitchFamily="18" charset="0"/>
                      </a:rPr>
                      <a:t>12,1%</a:t>
                    </a:r>
                    <a:r>
                      <a:rPr lang="en-US" sz="1600" dirty="0" smtClean="0">
                        <a:latin typeface="Georgia" pitchFamily="18" charset="0"/>
                      </a:rPr>
                      <a:t>]</a:t>
                    </a:r>
                    <a:r>
                      <a:rPr lang="ru-RU" sz="1600" dirty="0" smtClean="0">
                        <a:latin typeface="Georgia" pitchFamily="18" charset="0"/>
                      </a:rPr>
                      <a:t> </a:t>
                    </a:r>
                    <a:endParaRPr lang="ru-RU" sz="1600" dirty="0">
                      <a:latin typeface="Georgia" pitchFamily="18" charset="0"/>
                    </a:endParaRPr>
                  </a:p>
                </c:rich>
              </c:tx>
            </c:dLbl>
            <c:dLbl>
              <c:idx val="2"/>
              <c:layout>
                <c:manualLayout>
                  <c:x val="2.8292341835648924E-2"/>
                  <c:y val="-3.3277568349282119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Georgia" pitchFamily="18" charset="0"/>
                      </a:rPr>
                      <a:t>706,4</a:t>
                    </a:r>
                    <a:r>
                      <a:rPr lang="ru-RU" sz="1600" dirty="0">
                        <a:latin typeface="Georgia" pitchFamily="18" charset="0"/>
                      </a:rPr>
                      <a:t>
</a:t>
                    </a:r>
                    <a:r>
                      <a:rPr lang="en-US" sz="1600" dirty="0" smtClean="0">
                        <a:latin typeface="Georgia" pitchFamily="18" charset="0"/>
                      </a:rPr>
                      <a:t>[</a:t>
                    </a:r>
                    <a:r>
                      <a:rPr lang="ru-RU" sz="1600" dirty="0" smtClean="0">
                        <a:latin typeface="Georgia" pitchFamily="18" charset="0"/>
                      </a:rPr>
                      <a:t>12,9% </a:t>
                    </a:r>
                    <a:r>
                      <a:rPr lang="en-US" sz="1600" dirty="0" smtClean="0">
                        <a:latin typeface="Georgia" pitchFamily="18" charset="0"/>
                      </a:rPr>
                      <a:t>]</a:t>
                    </a:r>
                    <a:endParaRPr lang="ru-RU" sz="1600" dirty="0">
                      <a:latin typeface="Georgia" pitchFamily="18" charset="0"/>
                    </a:endParaRPr>
                  </a:p>
                </c:rich>
              </c:tx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Georgia" pitchFamily="18" charset="0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val>
            <c:numRef>
              <c:f>данные!$C$3:$C$8</c:f>
              <c:numCache>
                <c:formatCode>#,##0_ ;[Red]\-#,##0\ </c:formatCode>
                <c:ptCount val="3"/>
                <c:pt idx="0">
                  <c:v>759</c:v>
                </c:pt>
                <c:pt idx="1">
                  <c:v>848</c:v>
                </c:pt>
                <c:pt idx="2">
                  <c:v>706</c:v>
                </c:pt>
              </c:numCache>
            </c:numRef>
          </c:val>
        </c:ser>
        <c:ser>
          <c:idx val="2"/>
          <c:order val="2"/>
          <c:tx>
            <c:strRef>
              <c:f>данные!$D$2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1144215081223399E-2"/>
                  <c:y val="-8.1048084286914519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latin typeface="Georgia" pitchFamily="18" charset="0"/>
                      </a:rPr>
                      <a:t>2 </a:t>
                    </a:r>
                    <a:r>
                      <a:rPr lang="ru-RU" sz="1600" dirty="0" smtClean="0">
                        <a:latin typeface="Georgia" pitchFamily="18" charset="0"/>
                      </a:rPr>
                      <a:t>850,2</a:t>
                    </a:r>
                    <a:r>
                      <a:rPr lang="ru-RU" sz="1600" dirty="0">
                        <a:latin typeface="Georgia" pitchFamily="18" charset="0"/>
                      </a:rPr>
                      <a:t>
</a:t>
                    </a:r>
                    <a:r>
                      <a:rPr lang="en-US" sz="1600" dirty="0" smtClean="0">
                        <a:latin typeface="Georgia" pitchFamily="18" charset="0"/>
                      </a:rPr>
                      <a:t>[</a:t>
                    </a:r>
                    <a:r>
                      <a:rPr lang="ru-RU" sz="1600" dirty="0" smtClean="0">
                        <a:latin typeface="Georgia" pitchFamily="18" charset="0"/>
                      </a:rPr>
                      <a:t>46,6%</a:t>
                    </a:r>
                    <a:r>
                      <a:rPr lang="en-US" sz="1600" dirty="0" smtClean="0">
                        <a:latin typeface="Georgia" pitchFamily="18" charset="0"/>
                      </a:rPr>
                      <a:t>]</a:t>
                    </a:r>
                    <a:r>
                      <a:rPr lang="ru-RU" sz="1600" dirty="0" smtClean="0">
                        <a:latin typeface="Georgia" pitchFamily="18" charset="0"/>
                      </a:rPr>
                      <a:t> </a:t>
                    </a:r>
                    <a:endParaRPr lang="ru-RU" sz="1600" dirty="0">
                      <a:latin typeface="Georgia" pitchFamily="18" charset="0"/>
                    </a:endParaRPr>
                  </a:p>
                </c:rich>
              </c:tx>
            </c:dLbl>
            <c:dLbl>
              <c:idx val="1"/>
              <c:layout>
                <c:manualLayout>
                  <c:x val="2.6902887139107608E-2"/>
                  <c:y val="-1.044887094495630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latin typeface="Georgia" pitchFamily="18" charset="0"/>
                      </a:rPr>
                      <a:t>3 </a:t>
                    </a:r>
                    <a:r>
                      <a:rPr lang="ru-RU" sz="1600" dirty="0" smtClean="0">
                        <a:latin typeface="Georgia" pitchFamily="18" charset="0"/>
                      </a:rPr>
                      <a:t>680,1</a:t>
                    </a:r>
                  </a:p>
                  <a:p>
                    <a:r>
                      <a:rPr lang="en-US" sz="1600" dirty="0" smtClean="0">
                        <a:latin typeface="Georgia" pitchFamily="18" charset="0"/>
                      </a:rPr>
                      <a:t>[</a:t>
                    </a:r>
                    <a:r>
                      <a:rPr lang="ru-RU" sz="1600" dirty="0" smtClean="0">
                        <a:latin typeface="Georgia" pitchFamily="18" charset="0"/>
                      </a:rPr>
                      <a:t>52,3%</a:t>
                    </a:r>
                    <a:r>
                      <a:rPr lang="en-US" sz="1600" dirty="0" smtClean="0">
                        <a:latin typeface="Georgia" pitchFamily="18" charset="0"/>
                      </a:rPr>
                      <a:t>]</a:t>
                    </a:r>
                    <a:r>
                      <a:rPr lang="ru-RU" sz="1600" dirty="0" smtClean="0">
                        <a:latin typeface="Georgia" pitchFamily="18" charset="0"/>
                      </a:rPr>
                      <a:t> </a:t>
                    </a:r>
                    <a:endParaRPr lang="ru-RU" sz="1600" dirty="0">
                      <a:latin typeface="Georgia" pitchFamily="18" charset="0"/>
                    </a:endParaRPr>
                  </a:p>
                </c:rich>
              </c:tx>
            </c:dLbl>
            <c:dLbl>
              <c:idx val="2"/>
              <c:layout>
                <c:manualLayout>
                  <c:x val="3.1670669544685295E-2"/>
                  <c:y val="-8.0917222457674524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latin typeface="Georgia" pitchFamily="18" charset="0"/>
                      </a:rPr>
                      <a:t>2 </a:t>
                    </a:r>
                    <a:r>
                      <a:rPr lang="ru-RU" sz="1600" dirty="0" smtClean="0">
                        <a:latin typeface="Georgia" pitchFamily="18" charset="0"/>
                      </a:rPr>
                      <a:t>054,7</a:t>
                    </a:r>
                    <a:r>
                      <a:rPr lang="ru-RU" sz="1600" dirty="0">
                        <a:latin typeface="Georgia" pitchFamily="18" charset="0"/>
                      </a:rPr>
                      <a:t>
</a:t>
                    </a:r>
                    <a:r>
                      <a:rPr lang="en-US" sz="1600" dirty="0" smtClean="0">
                        <a:latin typeface="Georgia" pitchFamily="18" charset="0"/>
                      </a:rPr>
                      <a:t>[</a:t>
                    </a:r>
                    <a:r>
                      <a:rPr lang="ru-RU" sz="1600" dirty="0" smtClean="0">
                        <a:latin typeface="Georgia" pitchFamily="18" charset="0"/>
                      </a:rPr>
                      <a:t>37,5%</a:t>
                    </a:r>
                    <a:r>
                      <a:rPr lang="en-US" sz="1600" dirty="0" smtClean="0">
                        <a:latin typeface="Georgia" pitchFamily="18" charset="0"/>
                      </a:rPr>
                      <a:t>]</a:t>
                    </a:r>
                    <a:r>
                      <a:rPr lang="ru-RU" sz="1600" dirty="0" smtClean="0">
                        <a:latin typeface="Georgia" pitchFamily="18" charset="0"/>
                      </a:rPr>
                      <a:t> </a:t>
                    </a:r>
                    <a:endParaRPr lang="ru-RU" sz="1600" dirty="0">
                      <a:latin typeface="Georgia" pitchFamily="18" charset="0"/>
                    </a:endParaRPr>
                  </a:p>
                </c:rich>
              </c:tx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Georgia" pitchFamily="18" charset="0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val>
            <c:numRef>
              <c:f>данные!$D$3:$D$8</c:f>
              <c:numCache>
                <c:formatCode>#,##0_ ;[Red]\-#,##0\ </c:formatCode>
                <c:ptCount val="3"/>
                <c:pt idx="0">
                  <c:v>2850</c:v>
                </c:pt>
                <c:pt idx="1">
                  <c:v>3680</c:v>
                </c:pt>
                <c:pt idx="2">
                  <c:v>2114</c:v>
                </c:pt>
              </c:numCache>
            </c:numRef>
          </c:val>
        </c:ser>
        <c:ser>
          <c:idx val="3"/>
          <c:order val="3"/>
          <c:tx>
            <c:strRef>
              <c:f>данные!$E$2</c:f>
              <c:strCache>
                <c:ptCount val="1"/>
              </c:strCache>
            </c:strRef>
          </c:tx>
          <c:spPr>
            <a:solidFill>
              <a:srgbClr val="FFCC99"/>
            </a:solidFill>
            <a:ln w="3175">
              <a:solidFill>
                <a:srgbClr val="000000"/>
              </a:solidFill>
              <a:prstDash val="solid"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t>6%
355 млн руб. </a:t>
                    </a:r>
                  </a:p>
                </c:rich>
              </c:tx>
            </c:dLbl>
            <c:dLbl>
              <c:idx val="1"/>
              <c:tx>
                <c:rich>
                  <a:bodyPr/>
                  <a:lstStyle/>
                  <a:p>
                    <a:r>
                      <a:t>6%
366 млн руб. </a:t>
                    </a:r>
                  </a:p>
                </c:rich>
              </c:tx>
            </c:dLbl>
            <c:dLbl>
              <c:idx val="2"/>
              <c:tx>
                <c:rich>
                  <a:bodyPr/>
                  <a:lstStyle/>
                  <a:p>
                    <a:r>
                      <a:t>7%
381 млн руб. </a:t>
                    </a:r>
                  </a:p>
                </c:rich>
              </c:tx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данные!$A$3:$A$7</c:f>
              <c:strCache>
                <c:ptCount val="3"/>
                <c:pt idx="0">
                  <c:v>2014 год  (5 655 млн руб.)</c:v>
                </c:pt>
                <c:pt idx="1">
                  <c:v>2015 год (ожидаемое 6 082 млн руб.)             </c:v>
                </c:pt>
                <c:pt idx="2">
                  <c:v>2016 год (5 863 млн руб.)</c:v>
                </c:pt>
              </c:strCache>
            </c:strRef>
          </c:cat>
          <c:val>
            <c:numRef>
              <c:f>данные!$E$3:$E$7</c:f>
            </c:numRef>
          </c:val>
        </c:ser>
        <c:gapWidth val="80"/>
        <c:shape val="cylinder"/>
        <c:axId val="89892352"/>
        <c:axId val="90183936"/>
        <c:axId val="0"/>
      </c:bar3DChart>
      <c:catAx>
        <c:axId val="8989235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" b="1" i="0" u="none" strike="noStrik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0183936"/>
        <c:crosses val="autoZero"/>
        <c:auto val="1"/>
        <c:lblAlgn val="ctr"/>
        <c:lblOffset val="100"/>
        <c:tickLblSkip val="1"/>
        <c:tickMarkSkip val="1"/>
      </c:catAx>
      <c:valAx>
        <c:axId val="90183936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98923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25868725868733"/>
          <c:y val="0.9448372777765387"/>
          <c:w val="0.77606177606178228"/>
          <c:h val="4.2432840370874358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38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60"/>
      <c:perspective val="0"/>
    </c:view3D>
    <c:plotArea>
      <c:layout>
        <c:manualLayout>
          <c:layoutTarget val="inner"/>
          <c:xMode val="edge"/>
          <c:yMode val="edge"/>
          <c:x val="0.23098330241187576"/>
          <c:y val="0.43466666666667142"/>
          <c:w val="0.51298701298701299"/>
          <c:h val="0.4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1"/>
          <c:dPt>
            <c:idx val="0"/>
            <c:spPr>
              <a:solidFill>
                <a:srgbClr val="8BE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E39D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B2DE82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7C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chemeClr val="bg2">
                  <a:lumMod val="2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6666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195831156134953"/>
                  <c:y val="-1.7926719160104986E-2"/>
                </c:manualLayout>
              </c:layout>
              <c:tx>
                <c:rich>
                  <a:bodyPr/>
                  <a:lstStyle/>
                  <a:p>
                    <a:pPr>
                      <a:defRPr sz="1575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НДФЛ                                                                         39,4%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-5.8369294747248453E-2"/>
                  <c:y val="6.4304321959756286E-2"/>
                </c:manualLayout>
              </c:layout>
              <c:tx>
                <c:rich>
                  <a:bodyPr/>
                  <a:lstStyle/>
                  <a:p>
                    <a:pPr>
                      <a:defRPr sz="1575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Земельный                            налог                               22,3%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-0.12328926416665548"/>
                  <c:y val="1.3445319335083234E-2"/>
                </c:manualLayout>
              </c:layout>
              <c:tx>
                <c:rich>
                  <a:bodyPr/>
                  <a:lstStyle/>
                  <a:p>
                    <a:pPr>
                      <a:defRPr sz="1575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ЕНВД                                                                            11,9%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-0.12464552320570416"/>
                  <c:y val="-4.6067541557305414E-2"/>
                </c:manualLayout>
              </c:layout>
              <c:tx>
                <c:rich>
                  <a:bodyPr/>
                  <a:lstStyle/>
                  <a:p>
                    <a:pPr>
                      <a:defRPr sz="1575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Арендная плата                           за землю                                                                         11,0%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4"/>
              <c:layout>
                <c:manualLayout>
                  <c:x val="-0.23111906466237342"/>
                  <c:y val="-0.11745147856517962"/>
                </c:manualLayout>
              </c:layout>
              <c:tx>
                <c:rich>
                  <a:bodyPr/>
                  <a:lstStyle/>
                  <a:p>
                    <a:pPr>
                      <a:defRPr sz="1575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Доходы от использования имущества                                                                        4,3%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5"/>
              <c:layout>
                <c:manualLayout>
                  <c:x val="-8.6125078521030962E-2"/>
                  <c:y val="-0.14764584426946797"/>
                </c:manualLayout>
              </c:layout>
              <c:tx>
                <c:rich>
                  <a:bodyPr/>
                  <a:lstStyle/>
                  <a:p>
                    <a:pPr>
                      <a:defRPr sz="1575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Прочие                          3,7%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6"/>
              <c:layout>
                <c:manualLayout>
                  <c:x val="-3.7712335008273069E-2"/>
                  <c:y val="-0.17908003499562591"/>
                </c:manualLayout>
              </c:layout>
              <c:tx>
                <c:rich>
                  <a:bodyPr/>
                  <a:lstStyle/>
                  <a:p>
                    <a:pPr>
                      <a:defRPr sz="1575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Налог на имущество физических лиц                                                    3,0%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7"/>
              <c:layout>
                <c:manualLayout>
                  <c:x val="0.11499936579348341"/>
                  <c:y val="-0.18036997375328084"/>
                </c:manualLayout>
              </c:layout>
              <c:tx>
                <c:rich>
                  <a:bodyPr/>
                  <a:lstStyle/>
                  <a:p>
                    <a:pPr>
                      <a:defRPr sz="1575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/>
                      <a:t>Доходы от реализации имущества                                                                        2,4%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8"/>
              <c:layout>
                <c:manualLayout>
                  <c:x val="7.617226418126305E-2"/>
                  <c:y val="-4.9717165354331606E-2"/>
                </c:manualLayout>
              </c:layout>
              <c:tx>
                <c:rich>
                  <a:bodyPr/>
                  <a:lstStyle/>
                  <a:p>
                    <a:pPr>
                      <a:defRPr sz="1575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Доходы от продажи земельных участков                                       0,8%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9"/>
              <c:layout>
                <c:manualLayout>
                  <c:x val="8.2711154612166909E-2"/>
                  <c:y val="9.3356850393702395E-2"/>
                </c:manualLayout>
              </c:layout>
              <c:tx>
                <c:rich>
                  <a:bodyPr/>
                  <a:lstStyle/>
                  <a:p>
                    <a:pPr>
                      <a:defRPr sz="1575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Штрафы                                                                     1,2%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75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данные!$B$117:$L$117</c:f>
              <c:strCache>
                <c:ptCount val="10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Арендная плата за землю</c:v>
                </c:pt>
                <c:pt idx="4">
                  <c:v>Доходы от использования имущества</c:v>
                </c:pt>
                <c:pt idx="5">
                  <c:v>Прочие </c:v>
                </c:pt>
                <c:pt idx="6">
                  <c:v>Налог на имущество физических лиц</c:v>
                </c:pt>
                <c:pt idx="7">
                  <c:v>Доходы от реализации имущества</c:v>
                </c:pt>
                <c:pt idx="8">
                  <c:v>Доходы от продажи земельных участков</c:v>
                </c:pt>
                <c:pt idx="9">
                  <c:v>Штрафы</c:v>
                </c:pt>
              </c:strCache>
            </c:strRef>
          </c:cat>
          <c:val>
            <c:numRef>
              <c:f>данные!$B$118:$L$118</c:f>
              <c:numCache>
                <c:formatCode>#,##0</c:formatCode>
                <c:ptCount val="10"/>
                <c:pt idx="0">
                  <c:v>1350</c:v>
                </c:pt>
                <c:pt idx="1">
                  <c:v>765</c:v>
                </c:pt>
                <c:pt idx="2">
                  <c:v>407</c:v>
                </c:pt>
                <c:pt idx="3">
                  <c:v>376</c:v>
                </c:pt>
                <c:pt idx="4">
                  <c:v>147</c:v>
                </c:pt>
                <c:pt idx="5">
                  <c:v>126</c:v>
                </c:pt>
                <c:pt idx="6" formatCode="General">
                  <c:v>104</c:v>
                </c:pt>
                <c:pt idx="7" formatCode="General">
                  <c:v>83</c:v>
                </c:pt>
                <c:pt idx="8" formatCode="General">
                  <c:v>29</c:v>
                </c:pt>
                <c:pt idx="9" formatCode="General">
                  <c:v>41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17"/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данные!$B$117:$L$117</c:f>
              <c:strCache>
                <c:ptCount val="10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Арендная плата за землю</c:v>
                </c:pt>
                <c:pt idx="4">
                  <c:v>Доходы от использования имущества</c:v>
                </c:pt>
                <c:pt idx="5">
                  <c:v>Прочие </c:v>
                </c:pt>
                <c:pt idx="6">
                  <c:v>Налог на имущество физических лиц</c:v>
                </c:pt>
                <c:pt idx="7">
                  <c:v>Доходы от реализации имущества</c:v>
                </c:pt>
                <c:pt idx="8">
                  <c:v>Доходы от продажи земельных участков</c:v>
                </c:pt>
                <c:pt idx="9">
                  <c:v>Штрафы</c:v>
                </c:pt>
              </c:strCache>
            </c:strRef>
          </c:cat>
          <c:val>
            <c:numRef>
              <c:f>данные!$B$119:$L$119</c:f>
              <c:numCache>
                <c:formatCode>0.00</c:formatCode>
                <c:ptCount val="10"/>
                <c:pt idx="0">
                  <c:v>39.381563593931944</c:v>
                </c:pt>
                <c:pt idx="1">
                  <c:v>22.316219369894991</c:v>
                </c:pt>
                <c:pt idx="2">
                  <c:v>11.872812135356018</c:v>
                </c:pt>
                <c:pt idx="3">
                  <c:v>10.968494749124854</c:v>
                </c:pt>
                <c:pt idx="4">
                  <c:v>4.288214702450408</c:v>
                </c:pt>
                <c:pt idx="5">
                  <c:v>3.6756126021003497</c:v>
                </c:pt>
                <c:pt idx="6">
                  <c:v>3.0338389731621938</c:v>
                </c:pt>
                <c:pt idx="7">
                  <c:v>2.4212368728121412</c:v>
                </c:pt>
                <c:pt idx="8">
                  <c:v>0.8459743290548426</c:v>
                </c:pt>
                <c:pt idx="9">
                  <c:v>1.1960326721120187</c:v>
                </c:pt>
              </c:numCache>
            </c:numRef>
          </c:val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8.6242913141812108E-2"/>
          <c:y val="0.21796489844948552"/>
          <c:w val="0.91375708685819756"/>
          <c:h val="0.611574731594900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План на 2015 год</c:v>
                </c:pt>
              </c:strCache>
            </c:strRef>
          </c:tx>
          <c:spPr>
            <a:solidFill>
              <a:srgbClr val="8BE6FF"/>
            </a:solidFill>
            <a:ln>
              <a:solidFill>
                <a:srgbClr val="0033CC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spPr>
              <a:solidFill>
                <a:srgbClr val="8BE6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1.2500000000000001E-2"/>
                  <c:y val="-2.5180876016901092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0072350406760381E-2"/>
                </c:manualLayout>
              </c:layout>
              <c:showVal val="1"/>
            </c:dLbl>
            <c:dLbl>
              <c:idx val="2"/>
              <c:layout>
                <c:manualLayout>
                  <c:x val="-5.5555555555555558E-3"/>
                  <c:y val="-5.0361752033801924E-3"/>
                </c:manualLayout>
              </c:layout>
              <c:showVal val="1"/>
            </c:dLbl>
            <c:dLbl>
              <c:idx val="3"/>
              <c:layout>
                <c:manualLayout>
                  <c:x val="-3.6280925203587412E-3"/>
                  <c:y val="-1.0072350765411403E-2"/>
                </c:manualLayout>
              </c:layout>
              <c:showVal val="1"/>
            </c:dLbl>
            <c:dLbl>
              <c:idx val="4"/>
              <c:layout>
                <c:manualLayout>
                  <c:x val="6.226320982773148E-3"/>
                  <c:y val="-1.2799639027891338E-2"/>
                </c:manualLayout>
              </c:layout>
              <c:showVal val="1"/>
            </c:dLbl>
            <c:dLbl>
              <c:idx val="5"/>
              <c:layout>
                <c:manualLayout>
                  <c:x val="8.3333333333333367E-3"/>
                  <c:y val="-1.2590438008450463E-2"/>
                </c:manualLayout>
              </c:layout>
              <c:showVal val="1"/>
            </c:dLbl>
            <c:dLbl>
              <c:idx val="6"/>
              <c:layout>
                <c:manualLayout>
                  <c:x val="5.5555555555555558E-3"/>
                  <c:y val="-1.2590438008450463E-2"/>
                </c:manualLayout>
              </c:layout>
              <c:showVal val="1"/>
            </c:dLbl>
            <c:dLbl>
              <c:idx val="7"/>
              <c:layout>
                <c:manualLayout>
                  <c:x val="5.5555555555556555E-3"/>
                  <c:y val="-1.0072350406760381E-2"/>
                </c:manualLayout>
              </c:layout>
              <c:showVal val="1"/>
            </c:dLbl>
            <c:spPr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66CC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txPr>
              <a:bodyPr/>
              <a:lstStyle/>
              <a:p>
                <a:pPr>
                  <a:defRPr sz="1800" b="1">
                    <a:latin typeface="Constant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Налог на имущество физических лиц</c:v>
                </c:pt>
                <c:pt idx="4">
                  <c:v>Госпошлина</c:v>
                </c:pt>
                <c:pt idx="5">
                  <c:v>Акцизы ГСМ</c:v>
                </c:pt>
                <c:pt idx="6">
                  <c:v>С/х налог</c:v>
                </c:pt>
                <c:pt idx="7">
                  <c:v>Патент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1275.5</c:v>
                </c:pt>
                <c:pt idx="1">
                  <c:v>707</c:v>
                </c:pt>
                <c:pt idx="2">
                  <c:v>381.1</c:v>
                </c:pt>
                <c:pt idx="3">
                  <c:v>60</c:v>
                </c:pt>
                <c:pt idx="4">
                  <c:v>50</c:v>
                </c:pt>
                <c:pt idx="5">
                  <c:v>13.4</c:v>
                </c:pt>
                <c:pt idx="6">
                  <c:v>11</c:v>
                </c:pt>
                <c:pt idx="7">
                  <c:v>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на 2016 год</c:v>
                </c:pt>
              </c:strCache>
            </c:strRef>
          </c:tx>
          <c:spPr>
            <a:solidFill>
              <a:srgbClr val="FF808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5277777777777781E-2"/>
                  <c:y val="-7.5544610796845924E-3"/>
                </c:manualLayout>
              </c:layout>
              <c:showVal val="1"/>
            </c:dLbl>
            <c:dLbl>
              <c:idx val="1"/>
              <c:layout>
                <c:manualLayout>
                  <c:x val="1.9444444444444445E-2"/>
                  <c:y val="-7.5542628050704426E-3"/>
                </c:manualLayout>
              </c:layout>
              <c:showVal val="1"/>
            </c:dLbl>
            <c:dLbl>
              <c:idx val="2"/>
              <c:layout>
                <c:manualLayout>
                  <c:x val="2.2222222222222251E-2"/>
                  <c:y val="-1.0072548681374719E-2"/>
                </c:manualLayout>
              </c:layout>
              <c:showVal val="1"/>
            </c:dLbl>
            <c:dLbl>
              <c:idx val="3"/>
              <c:layout>
                <c:manualLayout>
                  <c:x val="1.527777777777778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9444444444444445E-2"/>
                  <c:y val="-1.2590438008450423E-2"/>
                </c:manualLayout>
              </c:layout>
              <c:showVal val="1"/>
            </c:dLbl>
            <c:dLbl>
              <c:idx val="5"/>
              <c:layout>
                <c:manualLayout>
                  <c:x val="1.3888888888889181E-2"/>
                  <c:y val="-1.2590438008450463E-2"/>
                </c:manualLayout>
              </c:layout>
              <c:showVal val="1"/>
            </c:dLbl>
            <c:dLbl>
              <c:idx val="6"/>
              <c:layout>
                <c:manualLayout>
                  <c:x val="1.8055555555555561E-2"/>
                  <c:y val="-1.2590438008450463E-2"/>
                </c:manualLayout>
              </c:layout>
              <c:showVal val="1"/>
            </c:dLbl>
            <c:dLbl>
              <c:idx val="7"/>
              <c:layout>
                <c:manualLayout>
                  <c:x val="1.527777777777768E-2"/>
                  <c:y val="-1.0072350406760381E-2"/>
                </c:manualLayout>
              </c:layout>
              <c:showVal val="1"/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FF6699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txPr>
              <a:bodyPr/>
              <a:lstStyle/>
              <a:p>
                <a:pPr>
                  <a:defRPr sz="1800" b="1">
                    <a:latin typeface="Constant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Налог на имущество физических лиц</c:v>
                </c:pt>
                <c:pt idx="4">
                  <c:v>Госпошлина</c:v>
                </c:pt>
                <c:pt idx="5">
                  <c:v>Акцизы ГСМ</c:v>
                </c:pt>
                <c:pt idx="6">
                  <c:v>С/х налог</c:v>
                </c:pt>
                <c:pt idx="7">
                  <c:v>Патент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1349.7</c:v>
                </c:pt>
                <c:pt idx="1">
                  <c:v>765</c:v>
                </c:pt>
                <c:pt idx="2">
                  <c:v>406.6</c:v>
                </c:pt>
                <c:pt idx="3">
                  <c:v>104.4</c:v>
                </c:pt>
                <c:pt idx="4">
                  <c:v>56.5</c:v>
                </c:pt>
                <c:pt idx="5">
                  <c:v>17.7</c:v>
                </c:pt>
                <c:pt idx="6">
                  <c:v>13.3</c:v>
                </c:pt>
                <c:pt idx="7">
                  <c:v>9</c:v>
                </c:pt>
              </c:numCache>
            </c:numRef>
          </c:val>
        </c:ser>
        <c:dLbls>
          <c:showVal val="1"/>
        </c:dLbls>
        <c:gapWidth val="75"/>
        <c:shape val="box"/>
        <c:axId val="104960768"/>
        <c:axId val="104962304"/>
        <c:axId val="0"/>
      </c:bar3DChart>
      <c:catAx>
        <c:axId val="104960768"/>
        <c:scaling>
          <c:orientation val="minMax"/>
        </c:scaling>
        <c:axPos val="b"/>
        <c:tickLblPos val="low"/>
        <c:spPr>
          <a:noFill/>
        </c:spPr>
        <c:txPr>
          <a:bodyPr rot="0" vert="horz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4962304"/>
        <c:crosses val="autoZero"/>
        <c:auto val="1"/>
        <c:lblAlgn val="ctr"/>
        <c:lblOffset val="100"/>
      </c:catAx>
      <c:valAx>
        <c:axId val="104962304"/>
        <c:scaling>
          <c:orientation val="minMax"/>
        </c:scaling>
        <c:delete val="1"/>
        <c:axPos val="l"/>
        <c:numFmt formatCode="0.0" sourceLinked="1"/>
        <c:majorTickMark val="none"/>
        <c:tickLblPos val="nextTo"/>
        <c:crossAx val="1049607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</c:spPr>
    </c:floor>
    <c:plotArea>
      <c:layout>
        <c:manualLayout>
          <c:layoutTarget val="inner"/>
          <c:xMode val="edge"/>
          <c:yMode val="edge"/>
          <c:x val="7.1792797544274145E-2"/>
          <c:y val="4.4861391929188803E-2"/>
          <c:w val="0.92820720245572763"/>
          <c:h val="0.9243073794460979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на 2015 год</c:v>
                </c:pt>
              </c:strCache>
            </c:strRef>
          </c:tx>
          <c:spPr>
            <a:solidFill>
              <a:srgbClr val="8BE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2.5806270991584002E-2"/>
                  <c:y val="0.1066292411139925"/>
                </c:manualLayout>
              </c:layout>
              <c:showVal val="1"/>
            </c:dLbl>
            <c:dLbl>
              <c:idx val="1"/>
              <c:layout>
                <c:manualLayout>
                  <c:x val="-1.7204180661056181E-2"/>
                  <c:y val="5.6120653217889761E-2"/>
                </c:manualLayout>
              </c:layout>
              <c:showVal val="1"/>
            </c:dLbl>
            <c:dLbl>
              <c:idx val="2"/>
              <c:layout>
                <c:manualLayout>
                  <c:x val="-1.4336817217547163E-3"/>
                  <c:y val="2.2448261287156011E-2"/>
                </c:manualLayout>
              </c:layout>
              <c:showVal val="1"/>
            </c:dLbl>
            <c:dLbl>
              <c:idx val="3"/>
              <c:layout>
                <c:manualLayout>
                  <c:x val="-8.6020903305282365E-3"/>
                  <c:y val="1.6836195965366927E-2"/>
                </c:manualLayout>
              </c:layout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rgbClr val="0066CC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txPr>
              <a:bodyPr/>
              <a:lstStyle/>
              <a:p>
                <a:pPr>
                  <a:defRPr sz="2000" b="1">
                    <a:latin typeface="Constant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Арендная плата за землю</c:v>
                </c:pt>
                <c:pt idx="1">
                  <c:v>Арендная плата за имущество</c:v>
                </c:pt>
                <c:pt idx="2">
                  <c:v>Продажа имущества</c:v>
                </c:pt>
                <c:pt idx="3">
                  <c:v>Продажа земли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413.1</c:v>
                </c:pt>
                <c:pt idx="1">
                  <c:v>113.4</c:v>
                </c:pt>
                <c:pt idx="2">
                  <c:v>93.8</c:v>
                </c:pt>
                <c:pt idx="3">
                  <c:v>106</c:v>
                </c:pt>
                <c:pt idx="4">
                  <c:v>42.3</c:v>
                </c:pt>
                <c:pt idx="5">
                  <c:v>79.599999999999994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на 2016 год</c:v>
                </c:pt>
              </c:strCache>
            </c:strRef>
          </c:tx>
          <c:spPr>
            <a:solidFill>
              <a:srgbClr val="FF808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3.0107316156847991E-2"/>
                  <c:y val="7.8568914505045939E-2"/>
                </c:manualLayout>
              </c:layout>
              <c:showVal val="1"/>
            </c:dLbl>
            <c:dLbl>
              <c:idx val="1"/>
              <c:layout>
                <c:manualLayout>
                  <c:x val="2.4372589269829287E-2"/>
                  <c:y val="3.3672391930733854E-2"/>
                </c:manualLayout>
              </c:layout>
              <c:showVal val="1"/>
            </c:dLbl>
            <c:dLbl>
              <c:idx val="2"/>
              <c:layout>
                <c:manualLayout>
                  <c:x val="1.7204180661056181E-2"/>
                  <c:y val="1.9642228626261794E-2"/>
                </c:manualLayout>
              </c:layout>
              <c:showVal val="1"/>
            </c:dLbl>
            <c:dLbl>
              <c:idx val="3"/>
              <c:layout>
                <c:manualLayout>
                  <c:x val="1.8637862382810635E-2"/>
                  <c:y val="8.4180979826835676E-3"/>
                </c:manualLayout>
              </c:layout>
              <c:showVal val="1"/>
            </c:dLbl>
            <c:dLbl>
              <c:idx val="4"/>
              <c:layout>
                <c:manualLayout>
                  <c:x val="1.8637862382810635E-2"/>
                  <c:y val="1.0288667567714705E-16"/>
                </c:manualLayout>
              </c:layout>
              <c:showVal val="1"/>
            </c:dLbl>
            <c:dLbl>
              <c:idx val="5"/>
              <c:layout>
                <c:manualLayout>
                  <c:x val="2.2938907548075548E-2"/>
                  <c:y val="2.8060326608945912E-3"/>
                </c:manualLayout>
              </c:layout>
              <c:showVal val="1"/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F6699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txPr>
              <a:bodyPr/>
              <a:lstStyle/>
              <a:p>
                <a:pPr>
                  <a:defRPr sz="2000" b="1">
                    <a:latin typeface="Constant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Арендная плата за землю</c:v>
                </c:pt>
                <c:pt idx="1">
                  <c:v>Арендная плата за имущество</c:v>
                </c:pt>
                <c:pt idx="2">
                  <c:v>Продажа имущества</c:v>
                </c:pt>
                <c:pt idx="3">
                  <c:v>Продажа земли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376</c:v>
                </c:pt>
                <c:pt idx="1">
                  <c:v>118.6</c:v>
                </c:pt>
                <c:pt idx="2">
                  <c:v>82.7</c:v>
                </c:pt>
                <c:pt idx="3">
                  <c:v>29.3</c:v>
                </c:pt>
                <c:pt idx="4">
                  <c:v>41</c:v>
                </c:pt>
                <c:pt idx="5">
                  <c:v>58.8</c:v>
                </c:pt>
              </c:numCache>
            </c:numRef>
          </c:val>
        </c:ser>
        <c:gapWidth val="72"/>
        <c:gapDepth val="110"/>
        <c:shape val="cylinder"/>
        <c:axId val="111402368"/>
        <c:axId val="107816064"/>
        <c:axId val="0"/>
      </c:bar3DChart>
      <c:catAx>
        <c:axId val="111402368"/>
        <c:scaling>
          <c:orientation val="minMax"/>
        </c:scaling>
        <c:axPos val="b"/>
        <c:tickLblPos val="nextTo"/>
        <c:spPr>
          <a:noFill/>
        </c:spPr>
        <c:txPr>
          <a:bodyPr rot="0" vert="horz"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7816064"/>
        <c:crosses val="autoZero"/>
        <c:auto val="1"/>
        <c:lblAlgn val="ctr"/>
        <c:lblOffset val="100"/>
      </c:catAx>
      <c:valAx>
        <c:axId val="107816064"/>
        <c:scaling>
          <c:orientation val="minMax"/>
        </c:scaling>
        <c:delete val="1"/>
        <c:axPos val="l"/>
        <c:numFmt formatCode="0.0" sourceLinked="1"/>
        <c:tickLblPos val="nextTo"/>
        <c:crossAx val="1114023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3"/>
      <c:depthPercent val="100"/>
      <c:rAngAx val="1"/>
    </c:view3D>
    <c:floor>
      <c:spPr>
        <a:gradFill rotWithShape="0">
          <a:gsLst>
            <a:gs pos="0">
              <a:srgbClr val="00CCFF"/>
            </a:gs>
            <a:gs pos="50000">
              <a:srgbClr val="00CCFF">
                <a:gamma/>
                <a:tint val="0"/>
                <a:invGamma/>
              </a:srgbClr>
            </a:gs>
            <a:gs pos="100000">
              <a:srgbClr val="00CCFF"/>
            </a:gs>
          </a:gsLst>
          <a:lin ang="2700000" scaled="1"/>
        </a:gra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FFFFFF"/>
          </a:solidFill>
          <a:prstDash val="solid"/>
        </a:ln>
      </c:spPr>
    </c:sideWall>
    <c:backWall>
      <c:spPr>
        <a:noFill/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4638782853288366E-2"/>
          <c:y val="0.22206506364922221"/>
          <c:w val="0.89775332811107866"/>
          <c:h val="0.68033946251768063"/>
        </c:manualLayout>
      </c:layout>
      <c:bar3DChart>
        <c:barDir val="col"/>
        <c:grouping val="clustered"/>
        <c:ser>
          <c:idx val="0"/>
          <c:order val="0"/>
          <c:tx>
            <c:strRef>
              <c:f>данные!$A$4</c:f>
              <c:strCache>
                <c:ptCount val="1"/>
                <c:pt idx="0">
                  <c:v>руб.</c:v>
                </c:pt>
              </c:strCache>
            </c:strRef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CC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8BE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1569837554089513E-2"/>
                  <c:y val="-4.3318149587737186E-2"/>
                </c:manualLayout>
              </c:layout>
              <c:showVal val="1"/>
            </c:dLbl>
            <c:dLbl>
              <c:idx val="1"/>
              <c:layout>
                <c:manualLayout>
                  <c:x val="1.3481591828048483E-2"/>
                  <c:y val="-4.2197151098686922E-2"/>
                </c:manualLayout>
              </c:layout>
              <c:showVal val="1"/>
            </c:dLbl>
            <c:dLbl>
              <c:idx val="2"/>
              <c:layout>
                <c:manualLayout>
                  <c:x val="1.0567192614436709E-2"/>
                  <c:y val="-4.0266996328429533E-2"/>
                </c:manualLayout>
              </c:layout>
              <c:showVal val="1"/>
            </c:dLbl>
            <c:dLbl>
              <c:idx val="3"/>
              <c:layout>
                <c:manualLayout>
                  <c:x val="9.5831939926429247E-3"/>
                  <c:y val="-4.2481521492981733E-2"/>
                </c:manualLayout>
              </c:layout>
              <c:showVal val="1"/>
            </c:dLbl>
            <c:dLbl>
              <c:idx val="4"/>
              <c:layout>
                <c:manualLayout>
                  <c:x val="1.6321203092856687E-2"/>
                  <c:y val="-5.1230922867314843E-2"/>
                </c:manualLayout>
              </c:layout>
              <c:showVal val="1"/>
            </c:dLbl>
            <c:dLbl>
              <c:idx val="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75" b="1" i="0" u="none" strike="noStrike" baseline="0">
                      <a:solidFill>
                        <a:srgbClr val="000000"/>
                      </a:solidFill>
                      <a:latin typeface="Arial" pitchFamily="34" charset="0"/>
                      <a:ea typeface="Arial Cyr"/>
                      <a:cs typeface="Arial" pitchFamily="34" charset="0"/>
                    </a:defRPr>
                  </a:pPr>
                  <a:endParaRPr lang="ru-RU"/>
                </a:p>
              </c:txPr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50" b="1" i="0" u="none" strike="noStrike" baseline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данные!$B$3:$D$3</c:f>
              <c:strCache>
                <c:ptCount val="3"/>
                <c:pt idx="0">
                  <c:v>2014 год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данные!$B$4:$D$4</c:f>
              <c:numCache>
                <c:formatCode>#,##0</c:formatCode>
                <c:ptCount val="3"/>
                <c:pt idx="0">
                  <c:v>9218.5</c:v>
                </c:pt>
                <c:pt idx="1">
                  <c:v>9431.1617440225109</c:v>
                </c:pt>
                <c:pt idx="2">
                  <c:v>9633.4728856419697</c:v>
                </c:pt>
              </c:numCache>
            </c:numRef>
          </c:val>
        </c:ser>
        <c:dLbls>
          <c:showVal val="1"/>
        </c:dLbls>
        <c:gapWidth val="120"/>
        <c:shape val="cylinder"/>
        <c:axId val="91662208"/>
        <c:axId val="91663744"/>
        <c:axId val="0"/>
      </c:bar3DChart>
      <c:catAx>
        <c:axId val="91662208"/>
        <c:scaling>
          <c:orientation val="minMax"/>
        </c:scaling>
        <c:axPos val="b"/>
        <c:numFmt formatCode="#,##0.00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defRPr>
            </a:pPr>
            <a:endParaRPr lang="ru-RU"/>
          </a:p>
        </c:txPr>
        <c:crossAx val="91663744"/>
        <c:crosses val="autoZero"/>
        <c:auto val="1"/>
        <c:lblAlgn val="ctr"/>
        <c:lblOffset val="100"/>
        <c:tickLblSkip val="1"/>
        <c:tickMarkSkip val="1"/>
      </c:catAx>
      <c:valAx>
        <c:axId val="91663744"/>
        <c:scaling>
          <c:orientation val="minMax"/>
          <c:max val="10000"/>
          <c:min val="0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2000" b="1" i="0" u="none" strike="noStrike" baseline="0">
                    <a:solidFill>
                      <a:srgbClr val="000000"/>
                    </a:solidFill>
                    <a:latin typeface="Georgia" pitchFamily="18" charset="0"/>
                    <a:ea typeface="Times New Roman"/>
                    <a:cs typeface="Times New Roman"/>
                  </a:defRPr>
                </a:pPr>
                <a:r>
                  <a:rPr lang="ru-RU" i="0">
                    <a:latin typeface="Georgia" pitchFamily="18" charset="0"/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9.1010964190897103E-2"/>
              <c:y val="0.16906077240652589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5" b="1" i="0" u="none" strike="noStrike" baseline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defRPr>
            </a:pPr>
            <a:endParaRPr lang="ru-RU"/>
          </a:p>
        </c:txPr>
        <c:crossAx val="91662208"/>
        <c:crosses val="autoZero"/>
        <c:crossBetween val="between"/>
        <c:majorUnit val="2000"/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1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5654619574874755E-2"/>
          <c:y val="0.27383223633752546"/>
          <c:w val="0.86847642110500212"/>
          <c:h val="0.65654591319619726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Лист2!$A$9</c:f>
              <c:strCache>
                <c:ptCount val="1"/>
                <c:pt idx="0">
                  <c:v>Муниципальные и ведомственные целевые программы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FF5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1064591297461067E-2"/>
                  <c:y val="-9.9550415982431695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0" u="none" strike="noStrike" kern="1200" baseline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5 375,4</a:t>
                    </a:r>
                  </a:p>
                  <a:p>
                    <a:r>
                      <a:rPr lang="ru-RU" sz="2000" b="1" i="0" u="none" strike="noStrike" kern="1200" baseline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[73,4%]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758773866999707E-2"/>
                  <c:y val="-8.3313122215424085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0" u="none" strike="noStrike" kern="1200" baseline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4 527,1</a:t>
                    </a:r>
                  </a:p>
                  <a:p>
                    <a:r>
                      <a:rPr lang="ru-RU" sz="2000" b="1" i="0" u="none" strike="noStrike" kern="1200" baseline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[82,6%]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9435670154383525E-2"/>
                  <c:y val="-7.7093210974550463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0" u="none" strike="noStrike" kern="1200" baseline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4 511,5</a:t>
                    </a:r>
                  </a:p>
                  <a:p>
                    <a:r>
                      <a:rPr lang="ru-RU" sz="2000" b="1" i="0" u="none" strike="noStrike" kern="1200" baseline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[81,7%]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1.4239225899471439E-3"/>
                  <c:y val="-7.190175139225178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0" u="none" strike="noStrike" kern="1200" baseline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4 314,3</a:t>
                    </a:r>
                  </a:p>
                  <a:p>
                    <a:r>
                      <a:rPr lang="ru-RU" sz="2000" b="1" i="0" u="none" strike="noStrike" kern="1200" baseline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[80,2%]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3.1649598713455691E-2"/>
                  <c:y val="-2.8075522817712396E-2"/>
                </c:manualLayout>
              </c:layout>
              <c:showVal val="1"/>
            </c:dLbl>
            <c:spPr>
              <a:solidFill>
                <a:schemeClr val="accent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showVal val="1"/>
          </c:dLbls>
          <c:cat>
            <c:numRef>
              <c:f>Лист2!$A$2:$A$5</c:f>
              <c:numCache>
                <c:formatCode>0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Лист2!$B$2:$B$5</c:f>
              <c:numCache>
                <c:formatCode>0</c:formatCode>
                <c:ptCount val="4"/>
                <c:pt idx="0">
                  <c:v>5375</c:v>
                </c:pt>
                <c:pt idx="1">
                  <c:v>4527</c:v>
                </c:pt>
                <c:pt idx="2">
                  <c:v>4511</c:v>
                </c:pt>
                <c:pt idx="3">
                  <c:v>4314</c:v>
                </c:pt>
              </c:numCache>
            </c:numRef>
          </c:val>
        </c:ser>
        <c:ser>
          <c:idx val="1"/>
          <c:order val="1"/>
          <c:tx>
            <c:strRef>
              <c:f>Лист2!$B$9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8BE6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1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5747066916442022E-2"/>
                  <c:y val="-9.0268606985002726E-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0" u="none" strike="noStrike" kern="1200" baseline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1 952</a:t>
                    </a:r>
                    <a:endParaRPr lang="ru-RU" sz="2000" b="1" i="0" u="none" strike="noStrike" kern="1200" baseline="0" dirty="0" smtClean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endParaRPr>
                  </a:p>
                  <a:p>
                    <a:r>
                      <a:rPr lang="ru-RU" sz="2000" b="1" i="0" u="none" strike="noStrike" kern="1200" baseline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[26,6%]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0433705457997641E-2"/>
                  <c:y val="-4.9066709423552088E-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0" u="none" strike="noStrike" kern="1200" baseline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956,2</a:t>
                    </a:r>
                  </a:p>
                  <a:p>
                    <a:r>
                      <a:rPr lang="ru-RU" sz="2000" b="1" i="0" u="none" strike="noStrike" kern="1200" baseline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[17,4%]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5.465003528330719E-3"/>
                  <c:y val="-3.5335208384826055E-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0" u="none" strike="noStrike" kern="1200" baseline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1 012,9</a:t>
                    </a:r>
                  </a:p>
                  <a:p>
                    <a:r>
                      <a:rPr lang="ru-RU" sz="2000" b="1" i="0" u="none" strike="noStrike" kern="1200" baseline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[18,3%]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1.5652588880936326E-3"/>
                  <c:y val="-5.5493266079993889E-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0" u="none" strike="noStrike" kern="1200" baseline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1 063,9</a:t>
                    </a:r>
                  </a:p>
                  <a:p>
                    <a:r>
                      <a:rPr lang="ru-RU" sz="2000" b="1" i="0" u="none" strike="noStrike" kern="1200" baseline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[19,8%]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3.5092819432950693E-2"/>
                  <c:y val="-2.7088212146997612E-2"/>
                </c:manualLayout>
              </c:layout>
              <c:showVal val="1"/>
            </c:dLbl>
            <c:spPr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showVal val="1"/>
          </c:dLbls>
          <c:cat>
            <c:numRef>
              <c:f>Лист2!$A$2:$A$5</c:f>
              <c:numCache>
                <c:formatCode>0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Лист2!$C$2:$C$5</c:f>
              <c:numCache>
                <c:formatCode>0</c:formatCode>
                <c:ptCount val="4"/>
                <c:pt idx="0">
                  <c:v>1952</c:v>
                </c:pt>
                <c:pt idx="1">
                  <c:v>956</c:v>
                </c:pt>
                <c:pt idx="2">
                  <c:v>1013</c:v>
                </c:pt>
                <c:pt idx="3">
                  <c:v>1064</c:v>
                </c:pt>
              </c:numCache>
            </c:numRef>
          </c:val>
        </c:ser>
        <c:dLbls>
          <c:showVal val="1"/>
        </c:dLbls>
        <c:gapWidth val="47"/>
        <c:gapDepth val="10"/>
        <c:shape val="cylinder"/>
        <c:axId val="89476480"/>
        <c:axId val="89482368"/>
        <c:axId val="0"/>
      </c:bar3DChart>
      <c:catAx>
        <c:axId val="89476480"/>
        <c:scaling>
          <c:orientation val="minMax"/>
        </c:scaling>
        <c:axPos val="b"/>
        <c:numFmt formatCode="0" sourceLinked="1"/>
        <c:tickLblPos val="low"/>
        <c:spPr>
          <a:ln w="2540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9482368"/>
        <c:crosses val="autoZero"/>
        <c:auto val="1"/>
        <c:lblAlgn val="ctr"/>
        <c:lblOffset val="100"/>
        <c:tickLblSkip val="1"/>
        <c:tickMarkSkip val="1"/>
      </c:catAx>
      <c:valAx>
        <c:axId val="89482368"/>
        <c:scaling>
          <c:orientation val="minMax"/>
        </c:scaling>
        <c:axPos val="l"/>
        <c:majorGridlines>
          <c:spPr>
            <a:ln w="0">
              <a:solidFill>
                <a:schemeClr val="bg1"/>
              </a:solidFill>
              <a:prstDash val="sysDash"/>
            </a:ln>
          </c:spPr>
        </c:majorGridlines>
        <c:numFmt formatCode="0%" sourceLinked="1"/>
        <c:tickLblPos val="nextTo"/>
        <c:spPr>
          <a:noFill/>
          <a:ln w="2540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9476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849393584022496E-2"/>
          <c:y val="0.19605035202075485"/>
          <c:w val="0.88197901277814428"/>
          <c:h val="4.0647211126205937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  <a:effectLst>
      <a:outerShdw dist="35921" dir="2700000" algn="br">
        <a:srgbClr val="000000"/>
      </a:outerShdw>
    </a:effectLst>
  </c:spPr>
  <c:txPr>
    <a:bodyPr/>
    <a:lstStyle/>
    <a:p>
      <a:pPr>
        <a:defRPr sz="16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ECE75-2D16-4236-9E74-A95FF8ED70E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</dgm:pt>
    <dgm:pt modelId="{A81CE9B7-DDB9-47B9-9491-F051CCA0400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 tIns="756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2000" b="1" cap="none" spc="50" dirty="0" smtClean="0">
              <a:ln w="11430"/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rPr>
            <a:t>Обеспечение выполнения указов Президента РФ</a:t>
          </a:r>
          <a:endParaRPr lang="ru-RU" sz="2000" b="1" cap="none" spc="50" dirty="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0DD281C-9D73-432E-9524-D6D9BFF9BEF9}" type="parTrans" cxnId="{73F19D58-F616-48C1-BEE0-5C58DC56A5B1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FE6940F-DA89-48DB-8373-78B8398D4DC3}" type="sibTrans" cxnId="{73F19D58-F616-48C1-BEE0-5C58DC56A5B1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49C7674-56C9-4F80-9EED-C9B1BB0E946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2000" b="1" cap="none" spc="50" dirty="0" smtClean="0">
              <a:ln w="11430"/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rPr>
            <a:t>Повышение эффективности бюджетных расходов</a:t>
          </a:r>
          <a:endParaRPr lang="ru-RU" sz="2000" b="1" cap="none" spc="50" dirty="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381ACD0-9588-434A-A099-529BBA5C0A46}" type="parTrans" cxnId="{E48EABD8-C201-4105-880A-66FE995353B9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6B9704A-804A-4C6F-8B4B-93604F70A364}" type="sibTrans" cxnId="{E48EABD8-C201-4105-880A-66FE995353B9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BA5324D-ACD1-43D7-B014-DB4900925072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2000" b="1" cap="none" spc="50" dirty="0" smtClean="0">
              <a:ln w="11430"/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rPr>
            <a:t>Оптимизация бюджетных расходов на оказание муниципальных услуг</a:t>
          </a:r>
          <a:endParaRPr lang="ru-RU" sz="2000" b="1" cap="none" spc="50" dirty="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893ED60-6064-4CAD-9D3E-E19643E562EE}" type="parTrans" cxnId="{4422170B-D54E-426E-8FAB-0C46324440AE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24515D4-FE55-4D45-A718-7C04F14BF91C}" type="sibTrans" cxnId="{4422170B-D54E-426E-8FAB-0C46324440AE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9B4130A-EC57-4D94-8E24-38E200A30BB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2000" b="1" cap="none" spc="50" dirty="0" smtClean="0">
              <a:ln w="11430"/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rPr>
            <a:t>Соблюдение сбалансированности бюджета города</a:t>
          </a:r>
          <a:endParaRPr lang="ru-RU" sz="2000" b="1" cap="none" spc="50" dirty="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45E3D8D-51E9-40B4-8996-6D74CDEF3031}" type="parTrans" cxnId="{64B940A9-8A58-4BEA-8351-135AF8905FE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B27D172-ABAD-405A-898C-3C0310BE1624}" type="sibTrans" cxnId="{64B940A9-8A58-4BEA-8351-135AF8905FE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DF81699-9574-4F54-A23C-FB0EF2441AC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2000" b="1" cap="none" spc="50" dirty="0" smtClean="0">
              <a:ln w="11430"/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rPr>
            <a:t>Сокращение муниципального долга</a:t>
          </a:r>
          <a:endParaRPr lang="ru-RU" sz="2000" b="1" cap="none" spc="50" dirty="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B64FA87-3104-46C2-B36C-BB8259CEB490}" type="parTrans" cxnId="{5068DAC7-B718-46E3-9179-1DAC0D9FB038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8868A8F-1139-46F6-B8B6-29FFC07CD447}" type="sibTrans" cxnId="{5068DAC7-B718-46E3-9179-1DAC0D9FB038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AF2FD9C-06CE-4AAE-9A87-AF34E51117C4}" type="pres">
      <dgm:prSet presAssocID="{436ECE75-2D16-4236-9E74-A95FF8ED70E0}" presName="linear" presStyleCnt="0">
        <dgm:presLayoutVars>
          <dgm:animLvl val="lvl"/>
          <dgm:resizeHandles val="exact"/>
        </dgm:presLayoutVars>
      </dgm:prSet>
      <dgm:spPr/>
    </dgm:pt>
    <dgm:pt modelId="{225CCED0-FFBD-4DA8-8899-75D4FADA2DC8}" type="pres">
      <dgm:prSet presAssocID="{A81CE9B7-DDB9-47B9-9491-F051CCA04008}" presName="parentText" presStyleLbl="node1" presStyleIdx="0" presStyleCnt="5" custScaleY="49403" custLinFactY="-437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9DF74-AA0F-41DB-BE10-4CB84FFF3617}" type="pres">
      <dgm:prSet presAssocID="{7FE6940F-DA89-48DB-8373-78B8398D4DC3}" presName="spacer" presStyleCnt="0"/>
      <dgm:spPr/>
    </dgm:pt>
    <dgm:pt modelId="{50CBEBA5-6AF1-4A28-8256-3E2F9D528AB3}" type="pres">
      <dgm:prSet presAssocID="{749C7674-56C9-4F80-9EED-C9B1BB0E946D}" presName="parentText" presStyleLbl="node1" presStyleIdx="1" presStyleCnt="5" custScaleY="52371" custLinFactY="-190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6BEF3-B81A-48CF-AA98-8B56DF0C79C7}" type="pres">
      <dgm:prSet presAssocID="{E6B9704A-804A-4C6F-8B4B-93604F70A364}" presName="spacer" presStyleCnt="0"/>
      <dgm:spPr/>
    </dgm:pt>
    <dgm:pt modelId="{F1026814-3186-4106-8EEB-A5D578B703FF}" type="pres">
      <dgm:prSet presAssocID="{5BA5324D-ACD1-43D7-B014-DB4900925072}" presName="parentText" presStyleLbl="node1" presStyleIdx="2" presStyleCnt="5" custScaleY="54108" custLinFactNeighborY="-862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EA0D6-E48E-4C13-A84C-21DD2DDFD63D}" type="pres">
      <dgm:prSet presAssocID="{D24515D4-FE55-4D45-A718-7C04F14BF91C}" presName="spacer" presStyleCnt="0"/>
      <dgm:spPr/>
    </dgm:pt>
    <dgm:pt modelId="{F17316D9-24F5-4CD9-8F1C-8F45BC46BA76}" type="pres">
      <dgm:prSet presAssocID="{29B4130A-EC57-4D94-8E24-38E200A30BB9}" presName="parentText" presStyleLbl="node1" presStyleIdx="3" presStyleCnt="5" custScaleY="49305" custLinFactNeighborY="850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6E9CF-7979-4BE3-91C5-FE02355B47D6}" type="pres">
      <dgm:prSet presAssocID="{DB27D172-ABAD-405A-898C-3C0310BE1624}" presName="spacer" presStyleCnt="0"/>
      <dgm:spPr/>
    </dgm:pt>
    <dgm:pt modelId="{7656067A-4ED4-484E-8866-1E3491056CA5}" type="pres">
      <dgm:prSet presAssocID="{5DF81699-9574-4F54-A23C-FB0EF2441AC5}" presName="parentText" presStyleLbl="node1" presStyleIdx="4" presStyleCnt="5" custScaleY="48112" custLinFactY="164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59230-9A6D-436D-A006-E5D0E7698D6E}" type="presOf" srcId="{A81CE9B7-DDB9-47B9-9491-F051CCA04008}" destId="{225CCED0-FFBD-4DA8-8899-75D4FADA2DC8}" srcOrd="0" destOrd="0" presId="urn:microsoft.com/office/officeart/2005/8/layout/vList2"/>
    <dgm:cxn modelId="{0D11F71D-89F2-410F-B59E-71DE5F5CDBA9}" type="presOf" srcId="{436ECE75-2D16-4236-9E74-A95FF8ED70E0}" destId="{3AF2FD9C-06CE-4AAE-9A87-AF34E51117C4}" srcOrd="0" destOrd="0" presId="urn:microsoft.com/office/officeart/2005/8/layout/vList2"/>
    <dgm:cxn modelId="{FB4DCB8E-EB30-46B2-833B-5D113E62CB92}" type="presOf" srcId="{5BA5324D-ACD1-43D7-B014-DB4900925072}" destId="{F1026814-3186-4106-8EEB-A5D578B703FF}" srcOrd="0" destOrd="0" presId="urn:microsoft.com/office/officeart/2005/8/layout/vList2"/>
    <dgm:cxn modelId="{64B940A9-8A58-4BEA-8351-135AF8905FE0}" srcId="{436ECE75-2D16-4236-9E74-A95FF8ED70E0}" destId="{29B4130A-EC57-4D94-8E24-38E200A30BB9}" srcOrd="3" destOrd="0" parTransId="{C45E3D8D-51E9-40B4-8996-6D74CDEF3031}" sibTransId="{DB27D172-ABAD-405A-898C-3C0310BE1624}"/>
    <dgm:cxn modelId="{25747A12-4A06-4DB7-A0C8-F6A71CC128FC}" type="presOf" srcId="{5DF81699-9574-4F54-A23C-FB0EF2441AC5}" destId="{7656067A-4ED4-484E-8866-1E3491056CA5}" srcOrd="0" destOrd="0" presId="urn:microsoft.com/office/officeart/2005/8/layout/vList2"/>
    <dgm:cxn modelId="{4422170B-D54E-426E-8FAB-0C46324440AE}" srcId="{436ECE75-2D16-4236-9E74-A95FF8ED70E0}" destId="{5BA5324D-ACD1-43D7-B014-DB4900925072}" srcOrd="2" destOrd="0" parTransId="{F893ED60-6064-4CAD-9D3E-E19643E562EE}" sibTransId="{D24515D4-FE55-4D45-A718-7C04F14BF91C}"/>
    <dgm:cxn modelId="{73F19D58-F616-48C1-BEE0-5C58DC56A5B1}" srcId="{436ECE75-2D16-4236-9E74-A95FF8ED70E0}" destId="{A81CE9B7-DDB9-47B9-9491-F051CCA04008}" srcOrd="0" destOrd="0" parTransId="{10DD281C-9D73-432E-9524-D6D9BFF9BEF9}" sibTransId="{7FE6940F-DA89-48DB-8373-78B8398D4DC3}"/>
    <dgm:cxn modelId="{48F036EA-C0B5-4ED2-9F51-0597DF446EEB}" type="presOf" srcId="{749C7674-56C9-4F80-9EED-C9B1BB0E946D}" destId="{50CBEBA5-6AF1-4A28-8256-3E2F9D528AB3}" srcOrd="0" destOrd="0" presId="urn:microsoft.com/office/officeart/2005/8/layout/vList2"/>
    <dgm:cxn modelId="{5068DAC7-B718-46E3-9179-1DAC0D9FB038}" srcId="{436ECE75-2D16-4236-9E74-A95FF8ED70E0}" destId="{5DF81699-9574-4F54-A23C-FB0EF2441AC5}" srcOrd="4" destOrd="0" parTransId="{0B64FA87-3104-46C2-B36C-BB8259CEB490}" sibTransId="{D8868A8F-1139-46F6-B8B6-29FFC07CD447}"/>
    <dgm:cxn modelId="{46467C04-951E-4B7C-87C5-DA160CA3EB67}" type="presOf" srcId="{29B4130A-EC57-4D94-8E24-38E200A30BB9}" destId="{F17316D9-24F5-4CD9-8F1C-8F45BC46BA76}" srcOrd="0" destOrd="0" presId="urn:microsoft.com/office/officeart/2005/8/layout/vList2"/>
    <dgm:cxn modelId="{E48EABD8-C201-4105-880A-66FE995353B9}" srcId="{436ECE75-2D16-4236-9E74-A95FF8ED70E0}" destId="{749C7674-56C9-4F80-9EED-C9B1BB0E946D}" srcOrd="1" destOrd="0" parTransId="{0381ACD0-9588-434A-A099-529BBA5C0A46}" sibTransId="{E6B9704A-804A-4C6F-8B4B-93604F70A364}"/>
    <dgm:cxn modelId="{BF89CE68-CB37-48C3-A096-04E2F9F64A57}" type="presParOf" srcId="{3AF2FD9C-06CE-4AAE-9A87-AF34E51117C4}" destId="{225CCED0-FFBD-4DA8-8899-75D4FADA2DC8}" srcOrd="0" destOrd="0" presId="urn:microsoft.com/office/officeart/2005/8/layout/vList2"/>
    <dgm:cxn modelId="{8B42E175-CCEC-4EA3-866D-21315EE2AA5B}" type="presParOf" srcId="{3AF2FD9C-06CE-4AAE-9A87-AF34E51117C4}" destId="{E659DF74-AA0F-41DB-BE10-4CB84FFF3617}" srcOrd="1" destOrd="0" presId="urn:microsoft.com/office/officeart/2005/8/layout/vList2"/>
    <dgm:cxn modelId="{DC08E782-8ED8-443A-9610-3FC475551ED7}" type="presParOf" srcId="{3AF2FD9C-06CE-4AAE-9A87-AF34E51117C4}" destId="{50CBEBA5-6AF1-4A28-8256-3E2F9D528AB3}" srcOrd="2" destOrd="0" presId="urn:microsoft.com/office/officeart/2005/8/layout/vList2"/>
    <dgm:cxn modelId="{49B18F9C-77D9-42A7-927B-FE6C92D93512}" type="presParOf" srcId="{3AF2FD9C-06CE-4AAE-9A87-AF34E51117C4}" destId="{7376BEF3-B81A-48CF-AA98-8B56DF0C79C7}" srcOrd="3" destOrd="0" presId="urn:microsoft.com/office/officeart/2005/8/layout/vList2"/>
    <dgm:cxn modelId="{98C9C735-9671-4599-A9C3-D4DA29CEE4A9}" type="presParOf" srcId="{3AF2FD9C-06CE-4AAE-9A87-AF34E51117C4}" destId="{F1026814-3186-4106-8EEB-A5D578B703FF}" srcOrd="4" destOrd="0" presId="urn:microsoft.com/office/officeart/2005/8/layout/vList2"/>
    <dgm:cxn modelId="{72639D63-6CFC-4991-B582-0FA14C12A38C}" type="presParOf" srcId="{3AF2FD9C-06CE-4AAE-9A87-AF34E51117C4}" destId="{6B2EA0D6-E48E-4C13-A84C-21DD2DDFD63D}" srcOrd="5" destOrd="0" presId="urn:microsoft.com/office/officeart/2005/8/layout/vList2"/>
    <dgm:cxn modelId="{4C4C09B6-94AB-4CFC-98C2-1913A9EA5CA1}" type="presParOf" srcId="{3AF2FD9C-06CE-4AAE-9A87-AF34E51117C4}" destId="{F17316D9-24F5-4CD9-8F1C-8F45BC46BA76}" srcOrd="6" destOrd="0" presId="urn:microsoft.com/office/officeart/2005/8/layout/vList2"/>
    <dgm:cxn modelId="{DF002735-426A-4600-BD3B-61DE7891D718}" type="presParOf" srcId="{3AF2FD9C-06CE-4AAE-9A87-AF34E51117C4}" destId="{01D6E9CF-7979-4BE3-91C5-FE02355B47D6}" srcOrd="7" destOrd="0" presId="urn:microsoft.com/office/officeart/2005/8/layout/vList2"/>
    <dgm:cxn modelId="{5212E0DB-2CD0-4085-BF58-F518DA2D8D0C}" type="presParOf" srcId="{3AF2FD9C-06CE-4AAE-9A87-AF34E51117C4}" destId="{7656067A-4ED4-484E-8866-1E3491056CA5}" srcOrd="8" destOrd="0" presId="urn:microsoft.com/office/officeart/2005/8/layout/vList2"/>
  </dgm:cxnLst>
  <dgm:bg>
    <a:noFill/>
    <a:effectLst/>
  </dgm:bg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576190-612C-4D47-A5D7-05AED560DD3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674A7F-5DC4-4C9A-899A-ECF20924AD39}">
      <dgm:prSet phldrT="[Текст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6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159 учреждений</a:t>
          </a:r>
          <a:endParaRPr lang="ru-RU" sz="2600" b="1" i="0" strike="noStrike" dirty="0" smtClean="0">
            <a:solidFill>
              <a:schemeClr val="accent2">
                <a:lumMod val="50000"/>
              </a:schemeClr>
            </a:solidFill>
            <a:latin typeface="Georgia" pitchFamily="18" charset="0"/>
            <a:cs typeface="Times New Roman"/>
          </a:endParaRPr>
        </a:p>
      </dgm:t>
    </dgm:pt>
    <dgm:pt modelId="{3899B6E9-EB32-432C-8A92-CDC50E2F8AC1}" type="parTrans" cxnId="{FE4CA6F1-F738-44EA-865B-3A0B7B0976AA}">
      <dgm:prSet/>
      <dgm:spPr/>
      <dgm:t>
        <a:bodyPr/>
        <a:lstStyle/>
        <a:p>
          <a:endParaRPr lang="ru-RU" sz="2600"/>
        </a:p>
      </dgm:t>
    </dgm:pt>
    <dgm:pt modelId="{EC2A9022-DE56-4E9B-B5E0-2A13A64379B8}" type="sibTrans" cxnId="{FE4CA6F1-F738-44EA-865B-3A0B7B0976AA}">
      <dgm:prSet/>
      <dgm:spPr/>
      <dgm:t>
        <a:bodyPr/>
        <a:lstStyle/>
        <a:p>
          <a:endParaRPr lang="ru-RU" sz="2600"/>
        </a:p>
      </dgm:t>
    </dgm:pt>
    <dgm:pt modelId="{77F78D27-E50A-439D-B9C8-C40847BEBDDC}" type="pres">
      <dgm:prSet presAssocID="{9E576190-612C-4D47-A5D7-05AED560DD3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1144DB-6559-4C26-9EFD-794C26CD57D1}" type="pres">
      <dgm:prSet presAssocID="{BC674A7F-5DC4-4C9A-899A-ECF20924AD39}" presName="com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2AF647D-96E8-4BF7-B226-AA5B5F09167D}" type="pres">
      <dgm:prSet presAssocID="{BC674A7F-5DC4-4C9A-899A-ECF20924AD39}" presName="box" presStyleLbl="node1" presStyleIdx="0" presStyleCnt="1" custLinFactNeighborX="-1724"/>
      <dgm:spPr/>
      <dgm:t>
        <a:bodyPr/>
        <a:lstStyle/>
        <a:p>
          <a:endParaRPr lang="ru-RU"/>
        </a:p>
      </dgm:t>
    </dgm:pt>
    <dgm:pt modelId="{7AE1711B-9F29-4FBB-B120-B0928B5B0206}" type="pres">
      <dgm:prSet presAssocID="{BC674A7F-5DC4-4C9A-899A-ECF20924AD39}" presName="img" presStyleLbl="fgImgPlace1" presStyleIdx="0" presStyleCnt="1" custScaleX="62405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7947BB2-913A-46BF-B010-578EECA7E5AF}" type="pres">
      <dgm:prSet presAssocID="{BC674A7F-5DC4-4C9A-899A-ECF20924AD3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CA6F1-F738-44EA-865B-3A0B7B0976AA}" srcId="{9E576190-612C-4D47-A5D7-05AED560DD3B}" destId="{BC674A7F-5DC4-4C9A-899A-ECF20924AD39}" srcOrd="0" destOrd="0" parTransId="{3899B6E9-EB32-432C-8A92-CDC50E2F8AC1}" sibTransId="{EC2A9022-DE56-4E9B-B5E0-2A13A64379B8}"/>
    <dgm:cxn modelId="{B919136B-A9BD-42DE-8160-8F38BE709846}" type="presOf" srcId="{BC674A7F-5DC4-4C9A-899A-ECF20924AD39}" destId="{97947BB2-913A-46BF-B010-578EECA7E5AF}" srcOrd="1" destOrd="0" presId="urn:microsoft.com/office/officeart/2005/8/layout/vList4"/>
    <dgm:cxn modelId="{78EAFD2C-A23D-480B-8A08-8BA65AA76695}" type="presOf" srcId="{9E576190-612C-4D47-A5D7-05AED560DD3B}" destId="{77F78D27-E50A-439D-B9C8-C40847BEBDDC}" srcOrd="0" destOrd="0" presId="urn:microsoft.com/office/officeart/2005/8/layout/vList4"/>
    <dgm:cxn modelId="{8404C6DB-089B-472D-B2BF-85249C61E092}" type="presOf" srcId="{BC674A7F-5DC4-4C9A-899A-ECF20924AD39}" destId="{02AF647D-96E8-4BF7-B226-AA5B5F09167D}" srcOrd="0" destOrd="0" presId="urn:microsoft.com/office/officeart/2005/8/layout/vList4"/>
    <dgm:cxn modelId="{A2D71A5B-23D4-42A6-964C-834CE1470D55}" type="presParOf" srcId="{77F78D27-E50A-439D-B9C8-C40847BEBDDC}" destId="{FE1144DB-6559-4C26-9EFD-794C26CD57D1}" srcOrd="0" destOrd="0" presId="urn:microsoft.com/office/officeart/2005/8/layout/vList4"/>
    <dgm:cxn modelId="{CDFA8F88-73AB-42FE-B475-6DF0E9FFBA95}" type="presParOf" srcId="{FE1144DB-6559-4C26-9EFD-794C26CD57D1}" destId="{02AF647D-96E8-4BF7-B226-AA5B5F09167D}" srcOrd="0" destOrd="0" presId="urn:microsoft.com/office/officeart/2005/8/layout/vList4"/>
    <dgm:cxn modelId="{ACBA8CD3-F8EA-44A5-ACA2-275D0EFDACB0}" type="presParOf" srcId="{FE1144DB-6559-4C26-9EFD-794C26CD57D1}" destId="{7AE1711B-9F29-4FBB-B120-B0928B5B0206}" srcOrd="1" destOrd="0" presId="urn:microsoft.com/office/officeart/2005/8/layout/vList4"/>
    <dgm:cxn modelId="{6153D905-44F2-416B-B5B4-93ACDA681314}" type="presParOf" srcId="{FE1144DB-6559-4C26-9EFD-794C26CD57D1}" destId="{97947BB2-913A-46BF-B010-578EECA7E5AF}" srcOrd="2" destOrd="0" presId="urn:microsoft.com/office/officeart/2005/8/layout/vList4"/>
  </dgm:cxnLst>
  <dgm:bg>
    <a:solidFill>
      <a:schemeClr val="accent2">
        <a:lumMod val="40000"/>
        <a:lumOff val="60000"/>
      </a:schemeClr>
    </a:solidFill>
  </dgm:bg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1154AD-28E5-41B7-9950-C684686F55DD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CD366B-5C35-4222-A4CC-4D3BEC2A72B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Расходы на реализацию Положения «О присвоении звания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«Почетный гражданин города Владимира»</a:t>
          </a:r>
          <a:endParaRPr lang="ru-RU" sz="1400" b="1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FC8E58B8-C578-4AA9-A16C-A41C0680115A}" type="parTrans" cxnId="{1D6ADD1E-8D4C-4077-961D-DDCD5C66FE39}">
      <dgm:prSet/>
      <dgm:spPr/>
      <dgm:t>
        <a:bodyPr/>
        <a:lstStyle/>
        <a:p>
          <a:pPr algn="ctr"/>
          <a:endParaRPr lang="ru-RU" sz="1100" b="1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A677CA5A-176C-4BAD-B5DF-7D5777B95DB6}" type="sibTrans" cxnId="{1D6ADD1E-8D4C-4077-961D-DDCD5C66FE39}">
      <dgm:prSet/>
      <dgm:spPr/>
      <dgm:t>
        <a:bodyPr/>
        <a:lstStyle/>
        <a:p>
          <a:pPr algn="ctr"/>
          <a:endParaRPr lang="ru-RU" sz="1100" b="1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A582D7FC-CD1E-4771-BCD2-0914506E581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Персональные стипендии города Владимира для социально и общественно активных молодых людей</a:t>
          </a:r>
          <a:endParaRPr lang="ru-RU" sz="1400" b="1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65C928C0-E4FB-4ED1-A03E-49C45890F8B3}" type="parTrans" cxnId="{666B0DD6-BA5D-4CE7-AFFE-7D59D1DE3853}">
      <dgm:prSet/>
      <dgm:spPr/>
      <dgm:t>
        <a:bodyPr/>
        <a:lstStyle/>
        <a:p>
          <a:pPr algn="ctr"/>
          <a:endParaRPr lang="ru-RU" sz="1100" b="1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276CFCBA-66AB-40AE-84FA-1898296D2A83}" type="sibTrans" cxnId="{666B0DD6-BA5D-4CE7-AFFE-7D59D1DE3853}">
      <dgm:prSet/>
      <dgm:spPr/>
      <dgm:t>
        <a:bodyPr/>
        <a:lstStyle/>
        <a:p>
          <a:pPr algn="ctr"/>
          <a:endParaRPr lang="ru-RU" sz="1100" b="1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1AD8DDC2-6650-4158-9EF1-00D7C62ED8DC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Городские премии в области культуры, искусства и кинематографии</a:t>
          </a:r>
          <a:endParaRPr lang="ru-RU" sz="1400" b="1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37D0C5D3-27D0-4F13-A5C1-55D631B49EE3}" type="parTrans" cxnId="{75858328-78AD-4F57-8B4F-EC28BC917B9D}">
      <dgm:prSet/>
      <dgm:spPr/>
      <dgm:t>
        <a:bodyPr/>
        <a:lstStyle/>
        <a:p>
          <a:pPr algn="ctr"/>
          <a:endParaRPr lang="ru-RU" sz="1100" b="1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6CDDE363-1149-4489-9F6C-A6ED6EA62AEC}" type="sibTrans" cxnId="{75858328-78AD-4F57-8B4F-EC28BC917B9D}">
      <dgm:prSet/>
      <dgm:spPr/>
      <dgm:t>
        <a:bodyPr/>
        <a:lstStyle/>
        <a:p>
          <a:pPr algn="ctr"/>
          <a:endParaRPr lang="ru-RU" sz="1100" b="1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1A8F3797-DDBE-4B6D-A19F-44018D6EBC2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Городская премия в области литературы имени поэта А.И. </a:t>
          </a:r>
          <a:r>
            <a:rPr lang="ru-RU" sz="1400" b="1" dirty="0" err="1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Шлыгина</a:t>
          </a:r>
          <a:endParaRPr lang="ru-RU" sz="1400" b="1" dirty="0" smtClean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8E00041F-19EB-44E8-8967-FCCB12477BE6}" type="parTrans" cxnId="{80217EF6-99E2-4FC7-8F64-4E433B7739A0}">
      <dgm:prSet/>
      <dgm:spPr/>
      <dgm:t>
        <a:bodyPr/>
        <a:lstStyle/>
        <a:p>
          <a:pPr algn="ctr"/>
          <a:endParaRPr lang="ru-RU" sz="1100" b="1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8CA0E1E1-1462-46CF-AA3A-C89A966BF0C2}" type="sibTrans" cxnId="{80217EF6-99E2-4FC7-8F64-4E433B7739A0}">
      <dgm:prSet/>
      <dgm:spPr/>
      <dgm:t>
        <a:bodyPr/>
        <a:lstStyle/>
        <a:p>
          <a:pPr algn="ctr"/>
          <a:endParaRPr lang="ru-RU" sz="1100" b="1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34CD3A3E-2160-4FB6-963D-78EC4476524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Социальная</a:t>
          </a:r>
          <a:r>
            <a:rPr lang="ru-RU" sz="1400" b="1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 поддержка детей-инвалидов дошкольного возраста</a:t>
          </a:r>
          <a:endParaRPr lang="ru-RU" sz="1400" b="1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C323D8CF-4496-4D5F-88C1-686AD98939CA}" type="parTrans" cxnId="{81558D88-C575-4670-A63A-E72BEFF48E4E}">
      <dgm:prSet/>
      <dgm:spPr/>
      <dgm:t>
        <a:bodyPr/>
        <a:lstStyle/>
        <a:p>
          <a:pPr algn="ctr"/>
          <a:endParaRPr lang="ru-RU" sz="1100" b="1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1E205CD3-9176-476D-A675-4F9F004E379F}" type="sibTrans" cxnId="{81558D88-C575-4670-A63A-E72BEFF48E4E}">
      <dgm:prSet/>
      <dgm:spPr/>
      <dgm:t>
        <a:bodyPr/>
        <a:lstStyle/>
        <a:p>
          <a:pPr algn="ctr"/>
          <a:endParaRPr lang="ru-RU" sz="1100" b="1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05CCA00D-552A-470E-BEBB-CA9993B975B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Компенсация расходов на оплату жилых помещений, отопления и освещения отдельным категориям граждан в сфере образования </a:t>
          </a:r>
          <a:endParaRPr lang="ru-RU" sz="1400" b="1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17BCB80D-7846-4472-865F-FD94C68AAC2C}" type="parTrans" cxnId="{74AA0A25-8D2A-4BA0-87DC-4FC8C2BF9267}">
      <dgm:prSet/>
      <dgm:spPr/>
      <dgm:t>
        <a:bodyPr/>
        <a:lstStyle/>
        <a:p>
          <a:pPr algn="ctr"/>
          <a:endParaRPr lang="ru-RU" sz="1100" b="1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1B800818-EE3E-4F50-98EE-E95BDD914CDB}" type="sibTrans" cxnId="{74AA0A25-8D2A-4BA0-87DC-4FC8C2BF9267}">
      <dgm:prSet/>
      <dgm:spPr/>
      <dgm:t>
        <a:bodyPr/>
        <a:lstStyle/>
        <a:p>
          <a:pPr algn="ctr"/>
          <a:endParaRPr lang="ru-RU" sz="1100" b="1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BCC10421-4483-4448-8322-8F82BF350AF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Georgia" pitchFamily="18" charset="0"/>
            </a:rPr>
            <a:t>Социальная поддержка по оплате коммунальных услуг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Georgia" pitchFamily="18" charset="0"/>
            </a:rPr>
            <a:t>работникам </a:t>
          </a:r>
          <a:r>
            <a:rPr lang="ru-RU" sz="1400" b="1" dirty="0" smtClean="0">
              <a:solidFill>
                <a:schemeClr val="tx1"/>
              </a:solidFill>
              <a:latin typeface="Georgia" pitchFamily="18" charset="0"/>
            </a:rPr>
            <a:t>культуры</a:t>
          </a:r>
          <a:endParaRPr lang="ru-RU" sz="1400" b="1" dirty="0">
            <a:solidFill>
              <a:schemeClr val="tx1"/>
            </a:solidFill>
            <a:latin typeface="Georgia" pitchFamily="18" charset="0"/>
          </a:endParaRPr>
        </a:p>
      </dgm:t>
    </dgm:pt>
    <dgm:pt modelId="{CDAF56FC-CBCB-47A4-A8B4-BE2DAE0D0840}" type="parTrans" cxnId="{C6041B6A-6E32-44B7-98A3-1BB1FA8312E3}">
      <dgm:prSet/>
      <dgm:spPr/>
      <dgm:t>
        <a:bodyPr/>
        <a:lstStyle/>
        <a:p>
          <a:pPr algn="ctr"/>
          <a:endParaRPr lang="ru-RU" sz="1100" b="1">
            <a:solidFill>
              <a:schemeClr val="tx1"/>
            </a:solidFill>
            <a:latin typeface="Georgia" pitchFamily="18" charset="0"/>
          </a:endParaRPr>
        </a:p>
      </dgm:t>
    </dgm:pt>
    <dgm:pt modelId="{B0680E77-5C7E-46AF-9FE0-B4AC6F5715AD}" type="sibTrans" cxnId="{C6041B6A-6E32-44B7-98A3-1BB1FA8312E3}">
      <dgm:prSet/>
      <dgm:spPr/>
      <dgm:t>
        <a:bodyPr/>
        <a:lstStyle/>
        <a:p>
          <a:pPr algn="ctr"/>
          <a:endParaRPr lang="ru-RU" sz="1100" b="1">
            <a:solidFill>
              <a:schemeClr val="tx1"/>
            </a:solidFill>
            <a:latin typeface="Georgia" pitchFamily="18" charset="0"/>
          </a:endParaRPr>
        </a:p>
      </dgm:t>
    </dgm:pt>
    <dgm:pt modelId="{EBA19D27-70C4-4500-BE0F-364CA01A5F9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Georgia" pitchFamily="18" charset="0"/>
            </a:rPr>
            <a:t>Содержание ребенка в семье опекуна и приемной семьи, а также вознаграждение, причитающееся приемному родителю</a:t>
          </a:r>
        </a:p>
      </dgm:t>
    </dgm:pt>
    <dgm:pt modelId="{2ECB2361-C77D-4D7D-A477-490953EC6011}" type="parTrans" cxnId="{609CA785-45D0-4737-815B-11CD996539A3}">
      <dgm:prSet/>
      <dgm:spPr/>
      <dgm:t>
        <a:bodyPr/>
        <a:lstStyle/>
        <a:p>
          <a:pPr algn="ctr"/>
          <a:endParaRPr lang="ru-RU" sz="1100" b="1">
            <a:solidFill>
              <a:schemeClr val="tx1"/>
            </a:solidFill>
            <a:latin typeface="Georgia" pitchFamily="18" charset="0"/>
          </a:endParaRPr>
        </a:p>
      </dgm:t>
    </dgm:pt>
    <dgm:pt modelId="{82C760BB-14C4-4C64-9F96-190AC24112AE}" type="sibTrans" cxnId="{609CA785-45D0-4737-815B-11CD996539A3}">
      <dgm:prSet/>
      <dgm:spPr/>
      <dgm:t>
        <a:bodyPr/>
        <a:lstStyle/>
        <a:p>
          <a:pPr algn="ctr"/>
          <a:endParaRPr lang="ru-RU" sz="1100" b="1">
            <a:solidFill>
              <a:schemeClr val="tx1"/>
            </a:solidFill>
            <a:latin typeface="Georgia" pitchFamily="18" charset="0"/>
          </a:endParaRPr>
        </a:p>
      </dgm:t>
    </dgm:pt>
    <dgm:pt modelId="{10780E25-A813-4748-8C61-23A383E63676}" type="pres">
      <dgm:prSet presAssocID="{721154AD-28E5-41B7-9950-C684686F55D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D0ADDD-8A87-4B35-834D-EEEDE9FF4FD0}" type="pres">
      <dgm:prSet presAssocID="{E0CD366B-5C35-4222-A4CC-4D3BEC2A72BE}" presName="comp" presStyleCnt="0"/>
      <dgm:spPr/>
      <dgm:t>
        <a:bodyPr/>
        <a:lstStyle/>
        <a:p>
          <a:endParaRPr lang="ru-RU"/>
        </a:p>
      </dgm:t>
    </dgm:pt>
    <dgm:pt modelId="{C67F6403-7EBB-43E3-BD3B-34B2F3E22F12}" type="pres">
      <dgm:prSet presAssocID="{E0CD366B-5C35-4222-A4CC-4D3BEC2A72BE}" presName="box" presStyleLbl="node1" presStyleIdx="0" presStyleCnt="8" custScaleY="61732"/>
      <dgm:spPr/>
      <dgm:t>
        <a:bodyPr/>
        <a:lstStyle/>
        <a:p>
          <a:endParaRPr lang="ru-RU"/>
        </a:p>
      </dgm:t>
    </dgm:pt>
    <dgm:pt modelId="{2FFD5202-F39C-463A-AB46-ED520F2D44AA}" type="pres">
      <dgm:prSet presAssocID="{E0CD366B-5C35-4222-A4CC-4D3BEC2A72BE}" presName="img" presStyleLbl="fgImgPlace1" presStyleIdx="0" presStyleCnt="8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74615DD9-5E11-47F7-B8FB-39D26064D950}" type="pres">
      <dgm:prSet presAssocID="{E0CD366B-5C35-4222-A4CC-4D3BEC2A72BE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B8CB9-D359-41F7-888D-ECC42418D497}" type="pres">
      <dgm:prSet presAssocID="{A677CA5A-176C-4BAD-B5DF-7D5777B95DB6}" presName="spacer" presStyleCnt="0"/>
      <dgm:spPr/>
      <dgm:t>
        <a:bodyPr/>
        <a:lstStyle/>
        <a:p>
          <a:endParaRPr lang="ru-RU"/>
        </a:p>
      </dgm:t>
    </dgm:pt>
    <dgm:pt modelId="{744FD2A7-1BFC-4615-BEE5-59A78A073374}" type="pres">
      <dgm:prSet presAssocID="{A582D7FC-CD1E-4771-BCD2-0914506E581A}" presName="comp" presStyleCnt="0"/>
      <dgm:spPr/>
      <dgm:t>
        <a:bodyPr/>
        <a:lstStyle/>
        <a:p>
          <a:endParaRPr lang="ru-RU"/>
        </a:p>
      </dgm:t>
    </dgm:pt>
    <dgm:pt modelId="{AEAF6993-0A5E-4289-AD08-64CB5B85D8FD}" type="pres">
      <dgm:prSet presAssocID="{A582D7FC-CD1E-4771-BCD2-0914506E581A}" presName="box" presStyleLbl="node1" presStyleIdx="1" presStyleCnt="8" custScaleY="65763"/>
      <dgm:spPr/>
      <dgm:t>
        <a:bodyPr/>
        <a:lstStyle/>
        <a:p>
          <a:endParaRPr lang="ru-RU"/>
        </a:p>
      </dgm:t>
    </dgm:pt>
    <dgm:pt modelId="{09040EA9-042E-48DE-936A-83DEBC7A47B8}" type="pres">
      <dgm:prSet presAssocID="{A582D7FC-CD1E-4771-BCD2-0914506E581A}" presName="img" presStyleLbl="fgImgPlace1" presStyleIdx="1" presStyleCnt="8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99E6C5AB-81A7-4BD6-B4A5-7453B3BDD80A}" type="pres">
      <dgm:prSet presAssocID="{A582D7FC-CD1E-4771-BCD2-0914506E581A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5427B-B796-4299-B3B5-96F515FC6143}" type="pres">
      <dgm:prSet presAssocID="{276CFCBA-66AB-40AE-84FA-1898296D2A83}" presName="spacer" presStyleCnt="0"/>
      <dgm:spPr/>
      <dgm:t>
        <a:bodyPr/>
        <a:lstStyle/>
        <a:p>
          <a:endParaRPr lang="ru-RU"/>
        </a:p>
      </dgm:t>
    </dgm:pt>
    <dgm:pt modelId="{3A769942-5CF9-4926-8A32-9B07C1E4B659}" type="pres">
      <dgm:prSet presAssocID="{1AD8DDC2-6650-4158-9EF1-00D7C62ED8DC}" presName="comp" presStyleCnt="0"/>
      <dgm:spPr/>
      <dgm:t>
        <a:bodyPr/>
        <a:lstStyle/>
        <a:p>
          <a:endParaRPr lang="ru-RU"/>
        </a:p>
      </dgm:t>
    </dgm:pt>
    <dgm:pt modelId="{005B24C3-4FE3-41CF-8E84-1C29CA195A9B}" type="pres">
      <dgm:prSet presAssocID="{1AD8DDC2-6650-4158-9EF1-00D7C62ED8DC}" presName="box" presStyleLbl="node1" presStyleIdx="2" presStyleCnt="8" custScaleY="65092"/>
      <dgm:spPr/>
      <dgm:t>
        <a:bodyPr/>
        <a:lstStyle/>
        <a:p>
          <a:endParaRPr lang="ru-RU"/>
        </a:p>
      </dgm:t>
    </dgm:pt>
    <dgm:pt modelId="{8AC3CDC1-6867-4074-AD96-9731A2E87E51}" type="pres">
      <dgm:prSet presAssocID="{1AD8DDC2-6650-4158-9EF1-00D7C62ED8DC}" presName="img" presStyleLbl="fgImgPlace1" presStyleIdx="2" presStyleCnt="8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B420DF94-BDA4-4CDE-B473-68BAD396F49C}" type="pres">
      <dgm:prSet presAssocID="{1AD8DDC2-6650-4158-9EF1-00D7C62ED8DC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C9EC7-C798-426E-948C-AF4C46A95DB7}" type="pres">
      <dgm:prSet presAssocID="{6CDDE363-1149-4489-9F6C-A6ED6EA62AEC}" presName="spacer" presStyleCnt="0"/>
      <dgm:spPr/>
      <dgm:t>
        <a:bodyPr/>
        <a:lstStyle/>
        <a:p>
          <a:endParaRPr lang="ru-RU"/>
        </a:p>
      </dgm:t>
    </dgm:pt>
    <dgm:pt modelId="{17287B6C-F843-47CE-AC80-6D24E4FF1D68}" type="pres">
      <dgm:prSet presAssocID="{1A8F3797-DDBE-4B6D-A19F-44018D6EBC23}" presName="comp" presStyleCnt="0"/>
      <dgm:spPr/>
      <dgm:t>
        <a:bodyPr/>
        <a:lstStyle/>
        <a:p>
          <a:endParaRPr lang="ru-RU"/>
        </a:p>
      </dgm:t>
    </dgm:pt>
    <dgm:pt modelId="{28898D99-6A0F-4E72-A70D-F4530A219FEB}" type="pres">
      <dgm:prSet presAssocID="{1A8F3797-DDBE-4B6D-A19F-44018D6EBC23}" presName="box" presStyleLbl="node1" presStyleIdx="3" presStyleCnt="8" custScaleY="66031"/>
      <dgm:spPr/>
      <dgm:t>
        <a:bodyPr/>
        <a:lstStyle/>
        <a:p>
          <a:endParaRPr lang="ru-RU"/>
        </a:p>
      </dgm:t>
    </dgm:pt>
    <dgm:pt modelId="{8EEE18D2-3C30-4F04-B148-DF62D3B44119}" type="pres">
      <dgm:prSet presAssocID="{1A8F3797-DDBE-4B6D-A19F-44018D6EBC23}" presName="img" presStyleLbl="fgImgPlace1" presStyleIdx="3" presStyleCnt="8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82F84059-D246-436A-BF87-965F346D97C4}" type="pres">
      <dgm:prSet presAssocID="{1A8F3797-DDBE-4B6D-A19F-44018D6EBC23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21D7E-B468-4977-9C7F-01E06E3544F6}" type="pres">
      <dgm:prSet presAssocID="{8CA0E1E1-1462-46CF-AA3A-C89A966BF0C2}" presName="spacer" presStyleCnt="0"/>
      <dgm:spPr/>
      <dgm:t>
        <a:bodyPr/>
        <a:lstStyle/>
        <a:p>
          <a:endParaRPr lang="ru-RU"/>
        </a:p>
      </dgm:t>
    </dgm:pt>
    <dgm:pt modelId="{34E7F0D6-6C68-4BB5-AAD9-7823DF398E46}" type="pres">
      <dgm:prSet presAssocID="{34CD3A3E-2160-4FB6-963D-78EC4476524A}" presName="comp" presStyleCnt="0"/>
      <dgm:spPr/>
      <dgm:t>
        <a:bodyPr/>
        <a:lstStyle/>
        <a:p>
          <a:endParaRPr lang="ru-RU"/>
        </a:p>
      </dgm:t>
    </dgm:pt>
    <dgm:pt modelId="{02983D5D-8E43-4C6E-971D-972170FD50F8}" type="pres">
      <dgm:prSet presAssocID="{34CD3A3E-2160-4FB6-963D-78EC4476524A}" presName="box" presStyleLbl="node1" presStyleIdx="4" presStyleCnt="8" custScaleY="67514"/>
      <dgm:spPr/>
      <dgm:t>
        <a:bodyPr/>
        <a:lstStyle/>
        <a:p>
          <a:endParaRPr lang="ru-RU"/>
        </a:p>
      </dgm:t>
    </dgm:pt>
    <dgm:pt modelId="{772CC785-DEA5-46E9-8831-34E8B8DA63D9}" type="pres">
      <dgm:prSet presAssocID="{34CD3A3E-2160-4FB6-963D-78EC4476524A}" presName="img" presStyleLbl="fgImgPlace1" presStyleIdx="4" presStyleCnt="8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6F5B04A9-68D3-4CB0-9153-3B6ACCAD913F}" type="pres">
      <dgm:prSet presAssocID="{34CD3A3E-2160-4FB6-963D-78EC4476524A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4679A-4AC4-4A03-B2FF-A336F996064B}" type="pres">
      <dgm:prSet presAssocID="{1E205CD3-9176-476D-A675-4F9F004E379F}" presName="spacer" presStyleCnt="0"/>
      <dgm:spPr/>
      <dgm:t>
        <a:bodyPr/>
        <a:lstStyle/>
        <a:p>
          <a:endParaRPr lang="ru-RU"/>
        </a:p>
      </dgm:t>
    </dgm:pt>
    <dgm:pt modelId="{15EA9E0D-39EC-454E-98B7-F8B21611AA8C}" type="pres">
      <dgm:prSet presAssocID="{05CCA00D-552A-470E-BEBB-CA9993B975BA}" presName="comp" presStyleCnt="0"/>
      <dgm:spPr/>
      <dgm:t>
        <a:bodyPr/>
        <a:lstStyle/>
        <a:p>
          <a:endParaRPr lang="ru-RU"/>
        </a:p>
      </dgm:t>
    </dgm:pt>
    <dgm:pt modelId="{35B18236-0A7D-4126-91D3-D6BB9ECC2EE6}" type="pres">
      <dgm:prSet presAssocID="{05CCA00D-552A-470E-BEBB-CA9993B975BA}" presName="box" presStyleLbl="node1" presStyleIdx="5" presStyleCnt="8" custScaleY="63075"/>
      <dgm:spPr/>
      <dgm:t>
        <a:bodyPr/>
        <a:lstStyle/>
        <a:p>
          <a:endParaRPr lang="ru-RU"/>
        </a:p>
      </dgm:t>
    </dgm:pt>
    <dgm:pt modelId="{42A27A74-002C-4446-92C7-04059FDB33AF}" type="pres">
      <dgm:prSet presAssocID="{05CCA00D-552A-470E-BEBB-CA9993B975BA}" presName="img" presStyleLbl="fgImgPlace1" presStyleIdx="5" presStyleCnt="8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1C3996A4-F4DC-4702-A4C9-CD87CBBDD026}" type="pres">
      <dgm:prSet presAssocID="{05CCA00D-552A-470E-BEBB-CA9993B975BA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7568B-254B-40DE-9FEC-04F24B33191E}" type="pres">
      <dgm:prSet presAssocID="{1B800818-EE3E-4F50-98EE-E95BDD914CDB}" presName="spacer" presStyleCnt="0"/>
      <dgm:spPr/>
    </dgm:pt>
    <dgm:pt modelId="{3C93E27E-0FD4-41BE-8404-C3CE07CA414C}" type="pres">
      <dgm:prSet presAssocID="{BCC10421-4483-4448-8322-8F82BF350AF4}" presName="comp" presStyleCnt="0"/>
      <dgm:spPr/>
    </dgm:pt>
    <dgm:pt modelId="{E1A69974-C774-4ECB-8BA2-1026086C5B77}" type="pres">
      <dgm:prSet presAssocID="{BCC10421-4483-4448-8322-8F82BF350AF4}" presName="box" presStyleLbl="node1" presStyleIdx="6" presStyleCnt="8" custScaleY="66683"/>
      <dgm:spPr/>
      <dgm:t>
        <a:bodyPr/>
        <a:lstStyle/>
        <a:p>
          <a:endParaRPr lang="ru-RU"/>
        </a:p>
      </dgm:t>
    </dgm:pt>
    <dgm:pt modelId="{E548A8AB-604A-4E2D-91C6-D3054837FA2E}" type="pres">
      <dgm:prSet presAssocID="{BCC10421-4483-4448-8322-8F82BF350AF4}" presName="img" presStyleLbl="fgImgPlace1" presStyleIdx="6" presStyleCnt="8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B54484E1-F854-4A77-B613-F5C889F54671}" type="pres">
      <dgm:prSet presAssocID="{BCC10421-4483-4448-8322-8F82BF350AF4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C6130-54DC-4DE8-98E2-1F8B4BD8AF12}" type="pres">
      <dgm:prSet presAssocID="{B0680E77-5C7E-46AF-9FE0-B4AC6F5715AD}" presName="spacer" presStyleCnt="0"/>
      <dgm:spPr/>
    </dgm:pt>
    <dgm:pt modelId="{5EB7F3BF-0469-4FE4-918E-60BE04D0CFC2}" type="pres">
      <dgm:prSet presAssocID="{EBA19D27-70C4-4500-BE0F-364CA01A5F95}" presName="comp" presStyleCnt="0"/>
      <dgm:spPr/>
    </dgm:pt>
    <dgm:pt modelId="{72FA33AA-550F-489E-A3DC-A9A03F94B328}" type="pres">
      <dgm:prSet presAssocID="{EBA19D27-70C4-4500-BE0F-364CA01A5F95}" presName="box" presStyleLbl="node1" presStyleIdx="7" presStyleCnt="8" custScaleY="62931"/>
      <dgm:spPr/>
      <dgm:t>
        <a:bodyPr/>
        <a:lstStyle/>
        <a:p>
          <a:endParaRPr lang="ru-RU"/>
        </a:p>
      </dgm:t>
    </dgm:pt>
    <dgm:pt modelId="{1762F89C-F2A7-48CB-9056-3272F6E0C5EA}" type="pres">
      <dgm:prSet presAssocID="{EBA19D27-70C4-4500-BE0F-364CA01A5F95}" presName="img" presStyleLbl="fgImgPlace1" presStyleIdx="7" presStyleCnt="8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CFA7F4FA-6450-4D34-9D39-CCE8756E6A38}" type="pres">
      <dgm:prSet presAssocID="{EBA19D27-70C4-4500-BE0F-364CA01A5F95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1BF42F-EB42-4E53-94BC-D79AD135D377}" type="presOf" srcId="{1A8F3797-DDBE-4B6D-A19F-44018D6EBC23}" destId="{28898D99-6A0F-4E72-A70D-F4530A219FEB}" srcOrd="0" destOrd="0" presId="urn:microsoft.com/office/officeart/2005/8/layout/vList4"/>
    <dgm:cxn modelId="{17729330-F93B-4EF9-A51E-EA4760E10F3F}" type="presOf" srcId="{05CCA00D-552A-470E-BEBB-CA9993B975BA}" destId="{35B18236-0A7D-4126-91D3-D6BB9ECC2EE6}" srcOrd="0" destOrd="0" presId="urn:microsoft.com/office/officeart/2005/8/layout/vList4"/>
    <dgm:cxn modelId="{520344F4-8B49-439E-896F-24EBE82107BF}" type="presOf" srcId="{1AD8DDC2-6650-4158-9EF1-00D7C62ED8DC}" destId="{B420DF94-BDA4-4CDE-B473-68BAD396F49C}" srcOrd="1" destOrd="0" presId="urn:microsoft.com/office/officeart/2005/8/layout/vList4"/>
    <dgm:cxn modelId="{75858328-78AD-4F57-8B4F-EC28BC917B9D}" srcId="{721154AD-28E5-41B7-9950-C684686F55DD}" destId="{1AD8DDC2-6650-4158-9EF1-00D7C62ED8DC}" srcOrd="2" destOrd="0" parTransId="{37D0C5D3-27D0-4F13-A5C1-55D631B49EE3}" sibTransId="{6CDDE363-1149-4489-9F6C-A6ED6EA62AEC}"/>
    <dgm:cxn modelId="{45C84112-A40C-464A-A6C8-B5D7B906D37E}" type="presOf" srcId="{EBA19D27-70C4-4500-BE0F-364CA01A5F95}" destId="{72FA33AA-550F-489E-A3DC-A9A03F94B328}" srcOrd="0" destOrd="0" presId="urn:microsoft.com/office/officeart/2005/8/layout/vList4"/>
    <dgm:cxn modelId="{B2859B51-FC79-430D-9A55-86A86CA8D3EC}" type="presOf" srcId="{1A8F3797-DDBE-4B6D-A19F-44018D6EBC23}" destId="{82F84059-D246-436A-BF87-965F346D97C4}" srcOrd="1" destOrd="0" presId="urn:microsoft.com/office/officeart/2005/8/layout/vList4"/>
    <dgm:cxn modelId="{AB3C30A1-0F31-4DB7-B2D3-B81746E767F5}" type="presOf" srcId="{E0CD366B-5C35-4222-A4CC-4D3BEC2A72BE}" destId="{C67F6403-7EBB-43E3-BD3B-34B2F3E22F12}" srcOrd="0" destOrd="0" presId="urn:microsoft.com/office/officeart/2005/8/layout/vList4"/>
    <dgm:cxn modelId="{1D6ADD1E-8D4C-4077-961D-DDCD5C66FE39}" srcId="{721154AD-28E5-41B7-9950-C684686F55DD}" destId="{E0CD366B-5C35-4222-A4CC-4D3BEC2A72BE}" srcOrd="0" destOrd="0" parTransId="{FC8E58B8-C578-4AA9-A16C-A41C0680115A}" sibTransId="{A677CA5A-176C-4BAD-B5DF-7D5777B95DB6}"/>
    <dgm:cxn modelId="{3BB23647-80F9-463E-A0FE-80E01194E552}" type="presOf" srcId="{BCC10421-4483-4448-8322-8F82BF350AF4}" destId="{E1A69974-C774-4ECB-8BA2-1026086C5B77}" srcOrd="0" destOrd="0" presId="urn:microsoft.com/office/officeart/2005/8/layout/vList4"/>
    <dgm:cxn modelId="{FFD51398-3202-46A3-843A-990280CADCF6}" type="presOf" srcId="{34CD3A3E-2160-4FB6-963D-78EC4476524A}" destId="{6F5B04A9-68D3-4CB0-9153-3B6ACCAD913F}" srcOrd="1" destOrd="0" presId="urn:microsoft.com/office/officeart/2005/8/layout/vList4"/>
    <dgm:cxn modelId="{74AA0A25-8D2A-4BA0-87DC-4FC8C2BF9267}" srcId="{721154AD-28E5-41B7-9950-C684686F55DD}" destId="{05CCA00D-552A-470E-BEBB-CA9993B975BA}" srcOrd="5" destOrd="0" parTransId="{17BCB80D-7846-4472-865F-FD94C68AAC2C}" sibTransId="{1B800818-EE3E-4F50-98EE-E95BDD914CDB}"/>
    <dgm:cxn modelId="{3F4C7BB4-BF79-42A5-8D3A-68A203E0AEE7}" type="presOf" srcId="{721154AD-28E5-41B7-9950-C684686F55DD}" destId="{10780E25-A813-4748-8C61-23A383E63676}" srcOrd="0" destOrd="0" presId="urn:microsoft.com/office/officeart/2005/8/layout/vList4"/>
    <dgm:cxn modelId="{609CA785-45D0-4737-815B-11CD996539A3}" srcId="{721154AD-28E5-41B7-9950-C684686F55DD}" destId="{EBA19D27-70C4-4500-BE0F-364CA01A5F95}" srcOrd="7" destOrd="0" parTransId="{2ECB2361-C77D-4D7D-A477-490953EC6011}" sibTransId="{82C760BB-14C4-4C64-9F96-190AC24112AE}"/>
    <dgm:cxn modelId="{C6041B6A-6E32-44B7-98A3-1BB1FA8312E3}" srcId="{721154AD-28E5-41B7-9950-C684686F55DD}" destId="{BCC10421-4483-4448-8322-8F82BF350AF4}" srcOrd="6" destOrd="0" parTransId="{CDAF56FC-CBCB-47A4-A8B4-BE2DAE0D0840}" sibTransId="{B0680E77-5C7E-46AF-9FE0-B4AC6F5715AD}"/>
    <dgm:cxn modelId="{80217EF6-99E2-4FC7-8F64-4E433B7739A0}" srcId="{721154AD-28E5-41B7-9950-C684686F55DD}" destId="{1A8F3797-DDBE-4B6D-A19F-44018D6EBC23}" srcOrd="3" destOrd="0" parTransId="{8E00041F-19EB-44E8-8967-FCCB12477BE6}" sibTransId="{8CA0E1E1-1462-46CF-AA3A-C89A966BF0C2}"/>
    <dgm:cxn modelId="{9185784F-B1F3-4AF2-9A3E-384781AB3BB4}" type="presOf" srcId="{A582D7FC-CD1E-4771-BCD2-0914506E581A}" destId="{99E6C5AB-81A7-4BD6-B4A5-7453B3BDD80A}" srcOrd="1" destOrd="0" presId="urn:microsoft.com/office/officeart/2005/8/layout/vList4"/>
    <dgm:cxn modelId="{69BCAF22-C4F1-4399-ADD3-CDD9F714B8CF}" type="presOf" srcId="{A582D7FC-CD1E-4771-BCD2-0914506E581A}" destId="{AEAF6993-0A5E-4289-AD08-64CB5B85D8FD}" srcOrd="0" destOrd="0" presId="urn:microsoft.com/office/officeart/2005/8/layout/vList4"/>
    <dgm:cxn modelId="{34768992-962D-418A-8234-EFB20A0BDA4E}" type="presOf" srcId="{E0CD366B-5C35-4222-A4CC-4D3BEC2A72BE}" destId="{74615DD9-5E11-47F7-B8FB-39D26064D950}" srcOrd="1" destOrd="0" presId="urn:microsoft.com/office/officeart/2005/8/layout/vList4"/>
    <dgm:cxn modelId="{5F48C1AA-C09A-47A9-8DFB-389E15273D69}" type="presOf" srcId="{34CD3A3E-2160-4FB6-963D-78EC4476524A}" destId="{02983D5D-8E43-4C6E-971D-972170FD50F8}" srcOrd="0" destOrd="0" presId="urn:microsoft.com/office/officeart/2005/8/layout/vList4"/>
    <dgm:cxn modelId="{D260414F-CBAD-4C07-AEEB-CF6452A1C816}" type="presOf" srcId="{BCC10421-4483-4448-8322-8F82BF350AF4}" destId="{B54484E1-F854-4A77-B613-F5C889F54671}" srcOrd="1" destOrd="0" presId="urn:microsoft.com/office/officeart/2005/8/layout/vList4"/>
    <dgm:cxn modelId="{74384413-E280-4088-9044-4661211AAED9}" type="presOf" srcId="{1AD8DDC2-6650-4158-9EF1-00D7C62ED8DC}" destId="{005B24C3-4FE3-41CF-8E84-1C29CA195A9B}" srcOrd="0" destOrd="0" presId="urn:microsoft.com/office/officeart/2005/8/layout/vList4"/>
    <dgm:cxn modelId="{81558D88-C575-4670-A63A-E72BEFF48E4E}" srcId="{721154AD-28E5-41B7-9950-C684686F55DD}" destId="{34CD3A3E-2160-4FB6-963D-78EC4476524A}" srcOrd="4" destOrd="0" parTransId="{C323D8CF-4496-4D5F-88C1-686AD98939CA}" sibTransId="{1E205CD3-9176-476D-A675-4F9F004E379F}"/>
    <dgm:cxn modelId="{CFCCF2B3-F803-4267-83B9-428F9C032C7F}" type="presOf" srcId="{05CCA00D-552A-470E-BEBB-CA9993B975BA}" destId="{1C3996A4-F4DC-4702-A4C9-CD87CBBDD026}" srcOrd="1" destOrd="0" presId="urn:microsoft.com/office/officeart/2005/8/layout/vList4"/>
    <dgm:cxn modelId="{666B0DD6-BA5D-4CE7-AFFE-7D59D1DE3853}" srcId="{721154AD-28E5-41B7-9950-C684686F55DD}" destId="{A582D7FC-CD1E-4771-BCD2-0914506E581A}" srcOrd="1" destOrd="0" parTransId="{65C928C0-E4FB-4ED1-A03E-49C45890F8B3}" sibTransId="{276CFCBA-66AB-40AE-84FA-1898296D2A83}"/>
    <dgm:cxn modelId="{AC741850-D499-446D-9085-6B86462F155E}" type="presOf" srcId="{EBA19D27-70C4-4500-BE0F-364CA01A5F95}" destId="{CFA7F4FA-6450-4D34-9D39-CCE8756E6A38}" srcOrd="1" destOrd="0" presId="urn:microsoft.com/office/officeart/2005/8/layout/vList4"/>
    <dgm:cxn modelId="{BCC93320-6272-4831-B6C4-E829FB6991F6}" type="presParOf" srcId="{10780E25-A813-4748-8C61-23A383E63676}" destId="{8BD0ADDD-8A87-4B35-834D-EEEDE9FF4FD0}" srcOrd="0" destOrd="0" presId="urn:microsoft.com/office/officeart/2005/8/layout/vList4"/>
    <dgm:cxn modelId="{2A98BB94-6CF6-4D7A-8D34-E88437DBEA82}" type="presParOf" srcId="{8BD0ADDD-8A87-4B35-834D-EEEDE9FF4FD0}" destId="{C67F6403-7EBB-43E3-BD3B-34B2F3E22F12}" srcOrd="0" destOrd="0" presId="urn:microsoft.com/office/officeart/2005/8/layout/vList4"/>
    <dgm:cxn modelId="{26F0DA51-EFA7-4A44-AA34-CB7828E6B34E}" type="presParOf" srcId="{8BD0ADDD-8A87-4B35-834D-EEEDE9FF4FD0}" destId="{2FFD5202-F39C-463A-AB46-ED520F2D44AA}" srcOrd="1" destOrd="0" presId="urn:microsoft.com/office/officeart/2005/8/layout/vList4"/>
    <dgm:cxn modelId="{5B396E33-A6BE-42EA-891E-E4E8A204EC6D}" type="presParOf" srcId="{8BD0ADDD-8A87-4B35-834D-EEEDE9FF4FD0}" destId="{74615DD9-5E11-47F7-B8FB-39D26064D950}" srcOrd="2" destOrd="0" presId="urn:microsoft.com/office/officeart/2005/8/layout/vList4"/>
    <dgm:cxn modelId="{BFCF7391-662B-4FB8-BAAC-C30336FBDC80}" type="presParOf" srcId="{10780E25-A813-4748-8C61-23A383E63676}" destId="{650B8CB9-D359-41F7-888D-ECC42418D497}" srcOrd="1" destOrd="0" presId="urn:microsoft.com/office/officeart/2005/8/layout/vList4"/>
    <dgm:cxn modelId="{0A69A893-4650-4A91-8D1E-225F833AF6B3}" type="presParOf" srcId="{10780E25-A813-4748-8C61-23A383E63676}" destId="{744FD2A7-1BFC-4615-BEE5-59A78A073374}" srcOrd="2" destOrd="0" presId="urn:microsoft.com/office/officeart/2005/8/layout/vList4"/>
    <dgm:cxn modelId="{AAA95EEA-B296-4C12-8E15-BD9176D91837}" type="presParOf" srcId="{744FD2A7-1BFC-4615-BEE5-59A78A073374}" destId="{AEAF6993-0A5E-4289-AD08-64CB5B85D8FD}" srcOrd="0" destOrd="0" presId="urn:microsoft.com/office/officeart/2005/8/layout/vList4"/>
    <dgm:cxn modelId="{710321FB-C3C4-4D43-AAF9-DC0BF6AC6336}" type="presParOf" srcId="{744FD2A7-1BFC-4615-BEE5-59A78A073374}" destId="{09040EA9-042E-48DE-936A-83DEBC7A47B8}" srcOrd="1" destOrd="0" presId="urn:microsoft.com/office/officeart/2005/8/layout/vList4"/>
    <dgm:cxn modelId="{92F8C639-5461-4D04-9F75-522C7CC53677}" type="presParOf" srcId="{744FD2A7-1BFC-4615-BEE5-59A78A073374}" destId="{99E6C5AB-81A7-4BD6-B4A5-7453B3BDD80A}" srcOrd="2" destOrd="0" presId="urn:microsoft.com/office/officeart/2005/8/layout/vList4"/>
    <dgm:cxn modelId="{A57EE403-1789-4FCB-A923-5F36DD89CD08}" type="presParOf" srcId="{10780E25-A813-4748-8C61-23A383E63676}" destId="{6055427B-B796-4299-B3B5-96F515FC6143}" srcOrd="3" destOrd="0" presId="urn:microsoft.com/office/officeart/2005/8/layout/vList4"/>
    <dgm:cxn modelId="{80DD5EA4-9D81-474D-84FA-57C41385A70B}" type="presParOf" srcId="{10780E25-A813-4748-8C61-23A383E63676}" destId="{3A769942-5CF9-4926-8A32-9B07C1E4B659}" srcOrd="4" destOrd="0" presId="urn:microsoft.com/office/officeart/2005/8/layout/vList4"/>
    <dgm:cxn modelId="{064CBF70-8006-477B-94C6-98891368484B}" type="presParOf" srcId="{3A769942-5CF9-4926-8A32-9B07C1E4B659}" destId="{005B24C3-4FE3-41CF-8E84-1C29CA195A9B}" srcOrd="0" destOrd="0" presId="urn:microsoft.com/office/officeart/2005/8/layout/vList4"/>
    <dgm:cxn modelId="{EA24A05F-D845-4538-AEA1-0E15FBEFDD2B}" type="presParOf" srcId="{3A769942-5CF9-4926-8A32-9B07C1E4B659}" destId="{8AC3CDC1-6867-4074-AD96-9731A2E87E51}" srcOrd="1" destOrd="0" presId="urn:microsoft.com/office/officeart/2005/8/layout/vList4"/>
    <dgm:cxn modelId="{5D431D59-1C1C-42CE-9D09-5EAA9F8DE858}" type="presParOf" srcId="{3A769942-5CF9-4926-8A32-9B07C1E4B659}" destId="{B420DF94-BDA4-4CDE-B473-68BAD396F49C}" srcOrd="2" destOrd="0" presId="urn:microsoft.com/office/officeart/2005/8/layout/vList4"/>
    <dgm:cxn modelId="{0EAF13D7-5A4C-40A4-941E-8C49E75B143C}" type="presParOf" srcId="{10780E25-A813-4748-8C61-23A383E63676}" destId="{5F5C9EC7-C798-426E-948C-AF4C46A95DB7}" srcOrd="5" destOrd="0" presId="urn:microsoft.com/office/officeart/2005/8/layout/vList4"/>
    <dgm:cxn modelId="{C95FC4EA-1469-463E-BDEB-B8EAB07FB96A}" type="presParOf" srcId="{10780E25-A813-4748-8C61-23A383E63676}" destId="{17287B6C-F843-47CE-AC80-6D24E4FF1D68}" srcOrd="6" destOrd="0" presId="urn:microsoft.com/office/officeart/2005/8/layout/vList4"/>
    <dgm:cxn modelId="{20C1111C-A659-41E6-8D06-E3938C27281D}" type="presParOf" srcId="{17287B6C-F843-47CE-AC80-6D24E4FF1D68}" destId="{28898D99-6A0F-4E72-A70D-F4530A219FEB}" srcOrd="0" destOrd="0" presId="urn:microsoft.com/office/officeart/2005/8/layout/vList4"/>
    <dgm:cxn modelId="{F7AD42B3-6EF1-43E2-9D25-4510C43730C8}" type="presParOf" srcId="{17287B6C-F843-47CE-AC80-6D24E4FF1D68}" destId="{8EEE18D2-3C30-4F04-B148-DF62D3B44119}" srcOrd="1" destOrd="0" presId="urn:microsoft.com/office/officeart/2005/8/layout/vList4"/>
    <dgm:cxn modelId="{791EBE0D-7394-4214-9991-0FCC455A8F53}" type="presParOf" srcId="{17287B6C-F843-47CE-AC80-6D24E4FF1D68}" destId="{82F84059-D246-436A-BF87-965F346D97C4}" srcOrd="2" destOrd="0" presId="urn:microsoft.com/office/officeart/2005/8/layout/vList4"/>
    <dgm:cxn modelId="{442A8A09-B010-4A57-8EF2-2F8B67874DA7}" type="presParOf" srcId="{10780E25-A813-4748-8C61-23A383E63676}" destId="{79E21D7E-B468-4977-9C7F-01E06E3544F6}" srcOrd="7" destOrd="0" presId="urn:microsoft.com/office/officeart/2005/8/layout/vList4"/>
    <dgm:cxn modelId="{D378689C-7DBC-437D-81BC-F0EB79A8D901}" type="presParOf" srcId="{10780E25-A813-4748-8C61-23A383E63676}" destId="{34E7F0D6-6C68-4BB5-AAD9-7823DF398E46}" srcOrd="8" destOrd="0" presId="urn:microsoft.com/office/officeart/2005/8/layout/vList4"/>
    <dgm:cxn modelId="{3400C7A6-46D3-4102-99C7-D4A9FCFB6E86}" type="presParOf" srcId="{34E7F0D6-6C68-4BB5-AAD9-7823DF398E46}" destId="{02983D5D-8E43-4C6E-971D-972170FD50F8}" srcOrd="0" destOrd="0" presId="urn:microsoft.com/office/officeart/2005/8/layout/vList4"/>
    <dgm:cxn modelId="{18572B6D-9127-4791-A38B-F81937EB43FC}" type="presParOf" srcId="{34E7F0D6-6C68-4BB5-AAD9-7823DF398E46}" destId="{772CC785-DEA5-46E9-8831-34E8B8DA63D9}" srcOrd="1" destOrd="0" presId="urn:microsoft.com/office/officeart/2005/8/layout/vList4"/>
    <dgm:cxn modelId="{3F153B61-DFD0-4BC5-B0ED-46EF58850D90}" type="presParOf" srcId="{34E7F0D6-6C68-4BB5-AAD9-7823DF398E46}" destId="{6F5B04A9-68D3-4CB0-9153-3B6ACCAD913F}" srcOrd="2" destOrd="0" presId="urn:microsoft.com/office/officeart/2005/8/layout/vList4"/>
    <dgm:cxn modelId="{E55B2525-B88C-45CF-9210-19CBEE27D3DA}" type="presParOf" srcId="{10780E25-A813-4748-8C61-23A383E63676}" destId="{AE74679A-4AC4-4A03-B2FF-A336F996064B}" srcOrd="9" destOrd="0" presId="urn:microsoft.com/office/officeart/2005/8/layout/vList4"/>
    <dgm:cxn modelId="{F4E9C122-E9C0-407D-87BE-5902B04E2C0F}" type="presParOf" srcId="{10780E25-A813-4748-8C61-23A383E63676}" destId="{15EA9E0D-39EC-454E-98B7-F8B21611AA8C}" srcOrd="10" destOrd="0" presId="urn:microsoft.com/office/officeart/2005/8/layout/vList4"/>
    <dgm:cxn modelId="{6657A827-14BB-4F95-802E-261714E60B7E}" type="presParOf" srcId="{15EA9E0D-39EC-454E-98B7-F8B21611AA8C}" destId="{35B18236-0A7D-4126-91D3-D6BB9ECC2EE6}" srcOrd="0" destOrd="0" presId="urn:microsoft.com/office/officeart/2005/8/layout/vList4"/>
    <dgm:cxn modelId="{051CAE57-7FD3-4FF2-88A1-2DC1CF43AB0A}" type="presParOf" srcId="{15EA9E0D-39EC-454E-98B7-F8B21611AA8C}" destId="{42A27A74-002C-4446-92C7-04059FDB33AF}" srcOrd="1" destOrd="0" presId="urn:microsoft.com/office/officeart/2005/8/layout/vList4"/>
    <dgm:cxn modelId="{A1CCE942-8E02-4B46-A100-F1225F9DB384}" type="presParOf" srcId="{15EA9E0D-39EC-454E-98B7-F8B21611AA8C}" destId="{1C3996A4-F4DC-4702-A4C9-CD87CBBDD026}" srcOrd="2" destOrd="0" presId="urn:microsoft.com/office/officeart/2005/8/layout/vList4"/>
    <dgm:cxn modelId="{AFC660EE-D62F-49E7-BCF2-F01917C4FA15}" type="presParOf" srcId="{10780E25-A813-4748-8C61-23A383E63676}" destId="{1B67568B-254B-40DE-9FEC-04F24B33191E}" srcOrd="11" destOrd="0" presId="urn:microsoft.com/office/officeart/2005/8/layout/vList4"/>
    <dgm:cxn modelId="{36C88D74-9DBB-4990-B865-2AFF6FF93173}" type="presParOf" srcId="{10780E25-A813-4748-8C61-23A383E63676}" destId="{3C93E27E-0FD4-41BE-8404-C3CE07CA414C}" srcOrd="12" destOrd="0" presId="urn:microsoft.com/office/officeart/2005/8/layout/vList4"/>
    <dgm:cxn modelId="{E85A9108-C71B-4565-B18F-991047DD274B}" type="presParOf" srcId="{3C93E27E-0FD4-41BE-8404-C3CE07CA414C}" destId="{E1A69974-C774-4ECB-8BA2-1026086C5B77}" srcOrd="0" destOrd="0" presId="urn:microsoft.com/office/officeart/2005/8/layout/vList4"/>
    <dgm:cxn modelId="{91FB7F32-7EBF-41E8-9B11-BD49F256D32E}" type="presParOf" srcId="{3C93E27E-0FD4-41BE-8404-C3CE07CA414C}" destId="{E548A8AB-604A-4E2D-91C6-D3054837FA2E}" srcOrd="1" destOrd="0" presId="urn:microsoft.com/office/officeart/2005/8/layout/vList4"/>
    <dgm:cxn modelId="{DCF9C0E0-C8F7-4AA8-AAE0-ECB1E65FA0E8}" type="presParOf" srcId="{3C93E27E-0FD4-41BE-8404-C3CE07CA414C}" destId="{B54484E1-F854-4A77-B613-F5C889F54671}" srcOrd="2" destOrd="0" presId="urn:microsoft.com/office/officeart/2005/8/layout/vList4"/>
    <dgm:cxn modelId="{3CE40385-955F-4EBD-8CFA-B94F989A5FBF}" type="presParOf" srcId="{10780E25-A813-4748-8C61-23A383E63676}" destId="{8D3C6130-54DC-4DE8-98E2-1F8B4BD8AF12}" srcOrd="13" destOrd="0" presId="urn:microsoft.com/office/officeart/2005/8/layout/vList4"/>
    <dgm:cxn modelId="{2D4FAD3C-75C7-4894-AEF2-2A52D2A2F223}" type="presParOf" srcId="{10780E25-A813-4748-8C61-23A383E63676}" destId="{5EB7F3BF-0469-4FE4-918E-60BE04D0CFC2}" srcOrd="14" destOrd="0" presId="urn:microsoft.com/office/officeart/2005/8/layout/vList4"/>
    <dgm:cxn modelId="{551B3FD3-A2FE-48F8-85DE-779CC1AEAB50}" type="presParOf" srcId="{5EB7F3BF-0469-4FE4-918E-60BE04D0CFC2}" destId="{72FA33AA-550F-489E-A3DC-A9A03F94B328}" srcOrd="0" destOrd="0" presId="urn:microsoft.com/office/officeart/2005/8/layout/vList4"/>
    <dgm:cxn modelId="{243A8254-375A-4FC6-AC4A-537081103E18}" type="presParOf" srcId="{5EB7F3BF-0469-4FE4-918E-60BE04D0CFC2}" destId="{1762F89C-F2A7-48CB-9056-3272F6E0C5EA}" srcOrd="1" destOrd="0" presId="urn:microsoft.com/office/officeart/2005/8/layout/vList4"/>
    <dgm:cxn modelId="{B0B28F48-E186-4838-B3F2-E0C9E939AE52}" type="presParOf" srcId="{5EB7F3BF-0469-4FE4-918E-60BE04D0CFC2}" destId="{CFA7F4FA-6450-4D34-9D39-CCE8756E6A38}" srcOrd="2" destOrd="0" presId="urn:microsoft.com/office/officeart/2005/8/layout/vList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A8D8FB-6900-4FC9-BB39-BBD36DCD5B86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01854D-0F6C-467D-840A-16E0169D6339}">
      <dgm:prSet phldrT="[Текст]" custT="1"/>
      <dgm:spPr>
        <a:solidFill>
          <a:srgbClr val="FF5353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Cambria" pitchFamily="18" charset="0"/>
            </a:rPr>
            <a:t>Всего расходы на инвестиции – </a:t>
          </a:r>
          <a:r>
            <a:rPr lang="ru-RU" sz="1800" b="1" dirty="0" smtClean="0">
              <a:solidFill>
                <a:schemeClr val="bg1"/>
              </a:solidFill>
              <a:effectLst/>
              <a:latin typeface="Cambria" pitchFamily="18" charset="0"/>
            </a:rPr>
            <a:t>2</a:t>
          </a:r>
          <a:r>
            <a:rPr lang="en-US" sz="1800" b="1" dirty="0" smtClean="0">
              <a:solidFill>
                <a:schemeClr val="bg1"/>
              </a:solidFill>
              <a:effectLst/>
              <a:latin typeface="Cambria" pitchFamily="18" charset="0"/>
            </a:rPr>
            <a:t>08,9</a:t>
          </a:r>
          <a:r>
            <a:rPr lang="ru-RU" sz="1800" b="1" dirty="0" smtClean="0">
              <a:solidFill>
                <a:schemeClr val="bg1"/>
              </a:solidFill>
              <a:effectLst/>
              <a:latin typeface="Cambria" pitchFamily="18" charset="0"/>
            </a:rPr>
            <a:t> </a:t>
          </a:r>
          <a:r>
            <a:rPr lang="ru-RU" sz="1800" b="1" dirty="0" err="1" smtClean="0">
              <a:solidFill>
                <a:schemeClr val="bg1"/>
              </a:solidFill>
              <a:effectLst/>
              <a:latin typeface="Cambria" pitchFamily="18" charset="0"/>
            </a:rPr>
            <a:t>млн</a:t>
          </a:r>
          <a:r>
            <a:rPr lang="ru-RU" sz="1800" b="1" dirty="0" smtClean="0">
              <a:solidFill>
                <a:schemeClr val="bg1"/>
              </a:solidFill>
              <a:effectLst/>
              <a:latin typeface="Cambria" pitchFamily="18" charset="0"/>
            </a:rPr>
            <a:t> руб.</a:t>
          </a:r>
        </a:p>
        <a:p>
          <a:r>
            <a:rPr lang="ru-RU" sz="1800" b="1" dirty="0" smtClean="0">
              <a:solidFill>
                <a:schemeClr val="bg1"/>
              </a:solidFill>
              <a:effectLst/>
              <a:latin typeface="Cambria" pitchFamily="18" charset="0"/>
            </a:rPr>
            <a:t>(2015 год – 2 0</a:t>
          </a:r>
          <a:r>
            <a:rPr lang="en-US" sz="1800" b="1" dirty="0" smtClean="0">
              <a:solidFill>
                <a:schemeClr val="bg1"/>
              </a:solidFill>
              <a:effectLst/>
              <a:latin typeface="Cambria" pitchFamily="18" charset="0"/>
            </a:rPr>
            <a:t>34,8</a:t>
          </a:r>
          <a:r>
            <a:rPr lang="ru-RU" sz="1800" b="1" dirty="0" smtClean="0">
              <a:solidFill>
                <a:schemeClr val="bg1"/>
              </a:solidFill>
              <a:effectLst/>
              <a:latin typeface="Cambria" pitchFamily="18" charset="0"/>
            </a:rPr>
            <a:t> </a:t>
          </a:r>
          <a:r>
            <a:rPr lang="ru-RU" sz="1800" b="1" dirty="0" err="1" smtClean="0">
              <a:solidFill>
                <a:schemeClr val="bg1"/>
              </a:solidFill>
              <a:effectLst/>
              <a:latin typeface="Cambria" pitchFamily="18" charset="0"/>
            </a:rPr>
            <a:t>млн</a:t>
          </a:r>
          <a:r>
            <a:rPr lang="ru-RU" sz="1800" b="1" dirty="0" smtClean="0">
              <a:solidFill>
                <a:schemeClr val="bg1"/>
              </a:solidFill>
              <a:effectLst/>
              <a:latin typeface="Cambria" pitchFamily="18" charset="0"/>
            </a:rPr>
            <a:t> руб.) </a:t>
          </a:r>
        </a:p>
      </dgm:t>
    </dgm:pt>
    <dgm:pt modelId="{72108B24-BA81-42A5-9CE4-40D658DBEA1D}" type="parTrans" cxnId="{6685F18D-6F6C-4762-A649-D557AD224344}">
      <dgm:prSet/>
      <dgm:spPr/>
      <dgm:t>
        <a:bodyPr/>
        <a:lstStyle/>
        <a:p>
          <a:endParaRPr lang="ru-RU"/>
        </a:p>
      </dgm:t>
    </dgm:pt>
    <dgm:pt modelId="{866F49FA-D1A4-4938-8575-09DB3168AE99}" type="sibTrans" cxnId="{6685F18D-6F6C-4762-A649-D557AD224344}">
      <dgm:prSet/>
      <dgm:spPr/>
      <dgm:t>
        <a:bodyPr/>
        <a:lstStyle/>
        <a:p>
          <a:endParaRPr lang="ru-RU"/>
        </a:p>
      </dgm:t>
    </dgm:pt>
    <dgm:pt modelId="{BA54BFE3-8561-4F36-8FDF-C6B248D4975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 smtClean="0">
              <a:latin typeface="Cambria" pitchFamily="18" charset="0"/>
            </a:rPr>
            <a:t>средства</a:t>
          </a:r>
          <a:r>
            <a:rPr lang="en-US" sz="1600" b="1" dirty="0" smtClean="0">
              <a:latin typeface="Cambria" pitchFamily="18" charset="0"/>
            </a:rPr>
            <a:t> </a:t>
          </a:r>
          <a:r>
            <a:rPr lang="ru-RU" sz="1600" b="1" dirty="0" smtClean="0">
              <a:latin typeface="Cambria" pitchFamily="18" charset="0"/>
            </a:rPr>
            <a:t>областного бюджета </a:t>
          </a:r>
          <a:endParaRPr lang="en-US" sz="1600" b="1" dirty="0" smtClean="0">
            <a:latin typeface="Cambria" pitchFamily="18" charset="0"/>
          </a:endParaRPr>
        </a:p>
        <a:p>
          <a:r>
            <a:rPr lang="en-US" sz="1600" b="1" dirty="0" smtClean="0">
              <a:solidFill>
                <a:srgbClr val="FFFF00"/>
              </a:solidFill>
              <a:latin typeface="Cambria" pitchFamily="18" charset="0"/>
            </a:rPr>
            <a:t>34,2</a:t>
          </a:r>
          <a:r>
            <a:rPr lang="ru-RU" sz="1600" b="1" dirty="0" smtClean="0">
              <a:solidFill>
                <a:srgbClr val="FFFF00"/>
              </a:solidFill>
              <a:latin typeface="Cambria" pitchFamily="18" charset="0"/>
            </a:rPr>
            <a:t> млн руб.</a:t>
          </a:r>
        </a:p>
      </dgm:t>
    </dgm:pt>
    <dgm:pt modelId="{2847843F-2DFE-4D9B-A6C0-A9AF9FA0AC2C}" type="parTrans" cxnId="{7B91A7E4-74C5-4EC3-9624-8F9A3A2977A2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8231416-D775-4782-BBD8-7BFEEF50F585}" type="sibTrans" cxnId="{7B91A7E4-74C5-4EC3-9624-8F9A3A2977A2}">
      <dgm:prSet/>
      <dgm:spPr/>
      <dgm:t>
        <a:bodyPr/>
        <a:lstStyle/>
        <a:p>
          <a:endParaRPr lang="ru-RU"/>
        </a:p>
      </dgm:t>
    </dgm:pt>
    <dgm:pt modelId="{8585F704-2410-4828-8BF5-865C596FD18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 smtClean="0">
              <a:latin typeface="Cambria" pitchFamily="18" charset="0"/>
            </a:rPr>
            <a:t>средства бюджета города </a:t>
          </a:r>
          <a:endParaRPr lang="en-US" sz="1600" b="1" dirty="0" smtClean="0">
            <a:latin typeface="Cambria" pitchFamily="18" charset="0"/>
          </a:endParaRPr>
        </a:p>
        <a:p>
          <a:r>
            <a:rPr lang="en-US" sz="1600" b="1" dirty="0" smtClean="0">
              <a:solidFill>
                <a:srgbClr val="FFFF00"/>
              </a:solidFill>
              <a:latin typeface="Cambria" pitchFamily="18" charset="0"/>
            </a:rPr>
            <a:t>174,7</a:t>
          </a:r>
          <a:r>
            <a:rPr lang="ru-RU" sz="1600" b="1" dirty="0" smtClean="0">
              <a:solidFill>
                <a:srgbClr val="FFFF00"/>
              </a:solidFill>
              <a:latin typeface="Cambria" pitchFamily="18" charset="0"/>
            </a:rPr>
            <a:t> млн руб.</a:t>
          </a:r>
        </a:p>
      </dgm:t>
    </dgm:pt>
    <dgm:pt modelId="{E513C413-85BF-4925-AF37-5CC7C3308E5B}" type="parTrans" cxnId="{E59F54EF-9374-4EA8-AEB4-763969E7E64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076244E-49F9-4337-9064-4C1D4336175A}" type="sibTrans" cxnId="{E59F54EF-9374-4EA8-AEB4-763969E7E64B}">
      <dgm:prSet/>
      <dgm:spPr/>
      <dgm:t>
        <a:bodyPr/>
        <a:lstStyle/>
        <a:p>
          <a:endParaRPr lang="ru-RU"/>
        </a:p>
      </dgm:t>
    </dgm:pt>
    <dgm:pt modelId="{2AECC844-DA92-44ED-84B5-3DDAEC42E01D}" type="pres">
      <dgm:prSet presAssocID="{85A8D8FB-6900-4FC9-BB39-BBD36DCD5B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65DD73-6BD3-4510-B42D-381D22EDD6EA}" type="pres">
      <dgm:prSet presAssocID="{C801854D-0F6C-467D-840A-16E0169D6339}" presName="hierRoot1" presStyleCnt="0">
        <dgm:presLayoutVars>
          <dgm:hierBranch val="init"/>
        </dgm:presLayoutVars>
      </dgm:prSet>
      <dgm:spPr/>
    </dgm:pt>
    <dgm:pt modelId="{0A51D905-F28D-47EC-A855-417EE6346C76}" type="pres">
      <dgm:prSet presAssocID="{C801854D-0F6C-467D-840A-16E0169D6339}" presName="rootComposite1" presStyleCnt="0"/>
      <dgm:spPr/>
    </dgm:pt>
    <dgm:pt modelId="{F8E5D6CC-7132-4F72-AAA0-FCCC2A7AA60B}" type="pres">
      <dgm:prSet presAssocID="{C801854D-0F6C-467D-840A-16E0169D6339}" presName="rootText1" presStyleLbl="node0" presStyleIdx="0" presStyleCnt="1" custScaleX="319473" custScaleY="63761" custLinFactNeighborX="-4430" custLinFactNeighborY="17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749DC2-E2F9-47C5-8B9F-F0149BBAEDC9}" type="pres">
      <dgm:prSet presAssocID="{C801854D-0F6C-467D-840A-16E0169D633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92519BF-3E2D-467B-8B66-13FB4C1E893A}" type="pres">
      <dgm:prSet presAssocID="{C801854D-0F6C-467D-840A-16E0169D6339}" presName="hierChild2" presStyleCnt="0"/>
      <dgm:spPr/>
    </dgm:pt>
    <dgm:pt modelId="{25404993-3339-4A3F-9890-22D5B9999C0D}" type="pres">
      <dgm:prSet presAssocID="{2847843F-2DFE-4D9B-A6C0-A9AF9FA0AC2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EBCF2A1-C785-4979-BB1A-B24DFDD5D4F7}" type="pres">
      <dgm:prSet presAssocID="{BA54BFE3-8561-4F36-8FDF-C6B248D4975F}" presName="hierRoot2" presStyleCnt="0">
        <dgm:presLayoutVars>
          <dgm:hierBranch val="init"/>
        </dgm:presLayoutVars>
      </dgm:prSet>
      <dgm:spPr/>
    </dgm:pt>
    <dgm:pt modelId="{1C1D08D6-8242-4269-8D78-F41B7AEF90EB}" type="pres">
      <dgm:prSet presAssocID="{BA54BFE3-8561-4F36-8FDF-C6B248D4975F}" presName="rootComposite" presStyleCnt="0"/>
      <dgm:spPr/>
    </dgm:pt>
    <dgm:pt modelId="{0BBA1E26-37BC-4CAC-A4E2-EFBDED596446}" type="pres">
      <dgm:prSet presAssocID="{BA54BFE3-8561-4F36-8FDF-C6B248D4975F}" presName="rootText" presStyleLbl="node2" presStyleIdx="0" presStyleCnt="2" custScaleX="183133" custScaleY="51741" custLinFactX="100000" custLinFactNeighborX="174613" custLinFactNeighborY="-18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B92773-73E6-4CE7-9289-727A49AD41FB}" type="pres">
      <dgm:prSet presAssocID="{BA54BFE3-8561-4F36-8FDF-C6B248D4975F}" presName="rootConnector" presStyleLbl="node2" presStyleIdx="0" presStyleCnt="2"/>
      <dgm:spPr/>
      <dgm:t>
        <a:bodyPr/>
        <a:lstStyle/>
        <a:p>
          <a:endParaRPr lang="ru-RU"/>
        </a:p>
      </dgm:t>
    </dgm:pt>
    <dgm:pt modelId="{5DFEF1DD-D3A2-4D35-92F9-82331B4B84DA}" type="pres">
      <dgm:prSet presAssocID="{BA54BFE3-8561-4F36-8FDF-C6B248D4975F}" presName="hierChild4" presStyleCnt="0"/>
      <dgm:spPr/>
    </dgm:pt>
    <dgm:pt modelId="{29BAB6AA-003C-43CD-8895-81D8E14D6F56}" type="pres">
      <dgm:prSet presAssocID="{BA54BFE3-8561-4F36-8FDF-C6B248D4975F}" presName="hierChild5" presStyleCnt="0"/>
      <dgm:spPr/>
    </dgm:pt>
    <dgm:pt modelId="{8BD0CA19-DDE4-44AD-9E8D-9C674497A52B}" type="pres">
      <dgm:prSet presAssocID="{E513C413-85BF-4925-AF37-5CC7C3308E5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2270F6-8A45-473A-BDB3-26C5ABBAEF61}" type="pres">
      <dgm:prSet presAssocID="{8585F704-2410-4828-8BF5-865C596FD18E}" presName="hierRoot2" presStyleCnt="0">
        <dgm:presLayoutVars>
          <dgm:hierBranch val="init"/>
        </dgm:presLayoutVars>
      </dgm:prSet>
      <dgm:spPr/>
    </dgm:pt>
    <dgm:pt modelId="{99A8706A-988D-4032-91C2-31E9D13E7B55}" type="pres">
      <dgm:prSet presAssocID="{8585F704-2410-4828-8BF5-865C596FD18E}" presName="rootComposite" presStyleCnt="0"/>
      <dgm:spPr/>
    </dgm:pt>
    <dgm:pt modelId="{504685B7-2AA4-4AFC-9B2B-2226D6536268}" type="pres">
      <dgm:prSet presAssocID="{8585F704-2410-4828-8BF5-865C596FD18E}" presName="rootText" presStyleLbl="node2" presStyleIdx="1" presStyleCnt="2" custScaleX="183115" custScaleY="51569" custLinFactX="-100000" custLinFactNeighborX="-162230" custLinFactNeighborY="-18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7D0BCB-3AE1-476B-87BB-93CE62F5E4F3}" type="pres">
      <dgm:prSet presAssocID="{8585F704-2410-4828-8BF5-865C596FD18E}" presName="rootConnector" presStyleLbl="node2" presStyleIdx="1" presStyleCnt="2"/>
      <dgm:spPr/>
      <dgm:t>
        <a:bodyPr/>
        <a:lstStyle/>
        <a:p>
          <a:endParaRPr lang="ru-RU"/>
        </a:p>
      </dgm:t>
    </dgm:pt>
    <dgm:pt modelId="{DCB06219-8AFF-410C-BE81-0C7D6B79948D}" type="pres">
      <dgm:prSet presAssocID="{8585F704-2410-4828-8BF5-865C596FD18E}" presName="hierChild4" presStyleCnt="0"/>
      <dgm:spPr/>
    </dgm:pt>
    <dgm:pt modelId="{060EFF65-6D6E-4EE9-9A90-EC9F926D6B7C}" type="pres">
      <dgm:prSet presAssocID="{8585F704-2410-4828-8BF5-865C596FD18E}" presName="hierChild5" presStyleCnt="0"/>
      <dgm:spPr/>
    </dgm:pt>
    <dgm:pt modelId="{85FF4E7B-C530-47EB-BAB5-59CCC3D57B76}" type="pres">
      <dgm:prSet presAssocID="{C801854D-0F6C-467D-840A-16E0169D6339}" presName="hierChild3" presStyleCnt="0"/>
      <dgm:spPr/>
    </dgm:pt>
  </dgm:ptLst>
  <dgm:cxnLst>
    <dgm:cxn modelId="{B6A11CB8-99BA-435F-A1BD-247AA3A08BEA}" type="presOf" srcId="{8585F704-2410-4828-8BF5-865C596FD18E}" destId="{2D7D0BCB-3AE1-476B-87BB-93CE62F5E4F3}" srcOrd="1" destOrd="0" presId="urn:microsoft.com/office/officeart/2005/8/layout/orgChart1"/>
    <dgm:cxn modelId="{9D8840B6-5411-40C4-818C-2876F1349582}" type="presOf" srcId="{2847843F-2DFE-4D9B-A6C0-A9AF9FA0AC2C}" destId="{25404993-3339-4A3F-9890-22D5B9999C0D}" srcOrd="0" destOrd="0" presId="urn:microsoft.com/office/officeart/2005/8/layout/orgChart1"/>
    <dgm:cxn modelId="{E025D6D7-2527-4700-9FF7-EC70E31A0C09}" type="presOf" srcId="{8585F704-2410-4828-8BF5-865C596FD18E}" destId="{504685B7-2AA4-4AFC-9B2B-2226D6536268}" srcOrd="0" destOrd="0" presId="urn:microsoft.com/office/officeart/2005/8/layout/orgChart1"/>
    <dgm:cxn modelId="{6A44820B-DDE4-4BCD-B915-4FE537EC731A}" type="presOf" srcId="{BA54BFE3-8561-4F36-8FDF-C6B248D4975F}" destId="{06B92773-73E6-4CE7-9289-727A49AD41FB}" srcOrd="1" destOrd="0" presId="urn:microsoft.com/office/officeart/2005/8/layout/orgChart1"/>
    <dgm:cxn modelId="{7C712B1E-A082-4968-8FC1-DC8A2CED00E3}" type="presOf" srcId="{85A8D8FB-6900-4FC9-BB39-BBD36DCD5B86}" destId="{2AECC844-DA92-44ED-84B5-3DDAEC42E01D}" srcOrd="0" destOrd="0" presId="urn:microsoft.com/office/officeart/2005/8/layout/orgChart1"/>
    <dgm:cxn modelId="{E9BA375D-DA3F-4F85-93C7-1BE9604D06B4}" type="presOf" srcId="{BA54BFE3-8561-4F36-8FDF-C6B248D4975F}" destId="{0BBA1E26-37BC-4CAC-A4E2-EFBDED596446}" srcOrd="0" destOrd="0" presId="urn:microsoft.com/office/officeart/2005/8/layout/orgChart1"/>
    <dgm:cxn modelId="{CEA864ED-E017-4DC4-9783-295CCF44193D}" type="presOf" srcId="{C801854D-0F6C-467D-840A-16E0169D6339}" destId="{F8E5D6CC-7132-4F72-AAA0-FCCC2A7AA60B}" srcOrd="0" destOrd="0" presId="urn:microsoft.com/office/officeart/2005/8/layout/orgChart1"/>
    <dgm:cxn modelId="{6685F18D-6F6C-4762-A649-D557AD224344}" srcId="{85A8D8FB-6900-4FC9-BB39-BBD36DCD5B86}" destId="{C801854D-0F6C-467D-840A-16E0169D6339}" srcOrd="0" destOrd="0" parTransId="{72108B24-BA81-42A5-9CE4-40D658DBEA1D}" sibTransId="{866F49FA-D1A4-4938-8575-09DB3168AE99}"/>
    <dgm:cxn modelId="{E59F54EF-9374-4EA8-AEB4-763969E7E64B}" srcId="{C801854D-0F6C-467D-840A-16E0169D6339}" destId="{8585F704-2410-4828-8BF5-865C596FD18E}" srcOrd="1" destOrd="0" parTransId="{E513C413-85BF-4925-AF37-5CC7C3308E5B}" sibTransId="{6076244E-49F9-4337-9064-4C1D4336175A}"/>
    <dgm:cxn modelId="{754801F6-B789-4B86-B9C5-7C57784D7D01}" type="presOf" srcId="{C801854D-0F6C-467D-840A-16E0169D6339}" destId="{9B749DC2-E2F9-47C5-8B9F-F0149BBAEDC9}" srcOrd="1" destOrd="0" presId="urn:microsoft.com/office/officeart/2005/8/layout/orgChart1"/>
    <dgm:cxn modelId="{FA1EFB4F-0E34-4CEA-992C-6BBBF53503CC}" type="presOf" srcId="{E513C413-85BF-4925-AF37-5CC7C3308E5B}" destId="{8BD0CA19-DDE4-44AD-9E8D-9C674497A52B}" srcOrd="0" destOrd="0" presId="urn:microsoft.com/office/officeart/2005/8/layout/orgChart1"/>
    <dgm:cxn modelId="{7B91A7E4-74C5-4EC3-9624-8F9A3A2977A2}" srcId="{C801854D-0F6C-467D-840A-16E0169D6339}" destId="{BA54BFE3-8561-4F36-8FDF-C6B248D4975F}" srcOrd="0" destOrd="0" parTransId="{2847843F-2DFE-4D9B-A6C0-A9AF9FA0AC2C}" sibTransId="{D8231416-D775-4782-BBD8-7BFEEF50F585}"/>
    <dgm:cxn modelId="{E33653C4-6C68-460E-B559-B228ACCE2BBB}" type="presParOf" srcId="{2AECC844-DA92-44ED-84B5-3DDAEC42E01D}" destId="{1865DD73-6BD3-4510-B42D-381D22EDD6EA}" srcOrd="0" destOrd="0" presId="urn:microsoft.com/office/officeart/2005/8/layout/orgChart1"/>
    <dgm:cxn modelId="{EA4D4D48-9766-43F7-B0FF-84473782C253}" type="presParOf" srcId="{1865DD73-6BD3-4510-B42D-381D22EDD6EA}" destId="{0A51D905-F28D-47EC-A855-417EE6346C76}" srcOrd="0" destOrd="0" presId="urn:microsoft.com/office/officeart/2005/8/layout/orgChart1"/>
    <dgm:cxn modelId="{9239F8C4-769D-4DC5-9057-CB2DC5C8137F}" type="presParOf" srcId="{0A51D905-F28D-47EC-A855-417EE6346C76}" destId="{F8E5D6CC-7132-4F72-AAA0-FCCC2A7AA60B}" srcOrd="0" destOrd="0" presId="urn:microsoft.com/office/officeart/2005/8/layout/orgChart1"/>
    <dgm:cxn modelId="{9360E747-DE5B-4395-9D18-44260764ACEC}" type="presParOf" srcId="{0A51D905-F28D-47EC-A855-417EE6346C76}" destId="{9B749DC2-E2F9-47C5-8B9F-F0149BBAEDC9}" srcOrd="1" destOrd="0" presId="urn:microsoft.com/office/officeart/2005/8/layout/orgChart1"/>
    <dgm:cxn modelId="{3FF1123C-DC4D-4A19-A4D9-A189BA07B29C}" type="presParOf" srcId="{1865DD73-6BD3-4510-B42D-381D22EDD6EA}" destId="{D92519BF-3E2D-467B-8B66-13FB4C1E893A}" srcOrd="1" destOrd="0" presId="urn:microsoft.com/office/officeart/2005/8/layout/orgChart1"/>
    <dgm:cxn modelId="{536D9EA2-B475-41F0-B346-9C5C50279335}" type="presParOf" srcId="{D92519BF-3E2D-467B-8B66-13FB4C1E893A}" destId="{25404993-3339-4A3F-9890-22D5B9999C0D}" srcOrd="0" destOrd="0" presId="urn:microsoft.com/office/officeart/2005/8/layout/orgChart1"/>
    <dgm:cxn modelId="{2C9C113D-F3F1-4D6B-B9FC-4DA73C7EB5F3}" type="presParOf" srcId="{D92519BF-3E2D-467B-8B66-13FB4C1E893A}" destId="{8EBCF2A1-C785-4979-BB1A-B24DFDD5D4F7}" srcOrd="1" destOrd="0" presId="urn:microsoft.com/office/officeart/2005/8/layout/orgChart1"/>
    <dgm:cxn modelId="{750AD578-E396-4495-AB11-E1DE979EC8E1}" type="presParOf" srcId="{8EBCF2A1-C785-4979-BB1A-B24DFDD5D4F7}" destId="{1C1D08D6-8242-4269-8D78-F41B7AEF90EB}" srcOrd="0" destOrd="0" presId="urn:microsoft.com/office/officeart/2005/8/layout/orgChart1"/>
    <dgm:cxn modelId="{6CAC1806-CC21-4BAB-99A0-B20FB7F34E9D}" type="presParOf" srcId="{1C1D08D6-8242-4269-8D78-F41B7AEF90EB}" destId="{0BBA1E26-37BC-4CAC-A4E2-EFBDED596446}" srcOrd="0" destOrd="0" presId="urn:microsoft.com/office/officeart/2005/8/layout/orgChart1"/>
    <dgm:cxn modelId="{B8340F5B-6856-4846-A164-688872BB2917}" type="presParOf" srcId="{1C1D08D6-8242-4269-8D78-F41B7AEF90EB}" destId="{06B92773-73E6-4CE7-9289-727A49AD41FB}" srcOrd="1" destOrd="0" presId="urn:microsoft.com/office/officeart/2005/8/layout/orgChart1"/>
    <dgm:cxn modelId="{D20A70FF-2427-465C-8EA3-46E6CFCDB81D}" type="presParOf" srcId="{8EBCF2A1-C785-4979-BB1A-B24DFDD5D4F7}" destId="{5DFEF1DD-D3A2-4D35-92F9-82331B4B84DA}" srcOrd="1" destOrd="0" presId="urn:microsoft.com/office/officeart/2005/8/layout/orgChart1"/>
    <dgm:cxn modelId="{545D5155-9633-4B2E-9095-4E1DF19E4CF3}" type="presParOf" srcId="{8EBCF2A1-C785-4979-BB1A-B24DFDD5D4F7}" destId="{29BAB6AA-003C-43CD-8895-81D8E14D6F56}" srcOrd="2" destOrd="0" presId="urn:microsoft.com/office/officeart/2005/8/layout/orgChart1"/>
    <dgm:cxn modelId="{273DC071-5956-47D6-B0B3-191F13273B37}" type="presParOf" srcId="{D92519BF-3E2D-467B-8B66-13FB4C1E893A}" destId="{8BD0CA19-DDE4-44AD-9E8D-9C674497A52B}" srcOrd="2" destOrd="0" presId="urn:microsoft.com/office/officeart/2005/8/layout/orgChart1"/>
    <dgm:cxn modelId="{BA3CD743-2154-41F1-9C17-D7A8BC86F13E}" type="presParOf" srcId="{D92519BF-3E2D-467B-8B66-13FB4C1E893A}" destId="{412270F6-8A45-473A-BDB3-26C5ABBAEF61}" srcOrd="3" destOrd="0" presId="urn:microsoft.com/office/officeart/2005/8/layout/orgChart1"/>
    <dgm:cxn modelId="{74615FA2-FE06-4A01-98BB-EE9E9BC1A1A5}" type="presParOf" srcId="{412270F6-8A45-473A-BDB3-26C5ABBAEF61}" destId="{99A8706A-988D-4032-91C2-31E9D13E7B55}" srcOrd="0" destOrd="0" presId="urn:microsoft.com/office/officeart/2005/8/layout/orgChart1"/>
    <dgm:cxn modelId="{495FE1C4-F9CF-46EE-8599-60635DE989AE}" type="presParOf" srcId="{99A8706A-988D-4032-91C2-31E9D13E7B55}" destId="{504685B7-2AA4-4AFC-9B2B-2226D6536268}" srcOrd="0" destOrd="0" presId="urn:microsoft.com/office/officeart/2005/8/layout/orgChart1"/>
    <dgm:cxn modelId="{5A0300A0-1B0E-4754-B925-0BF87032656C}" type="presParOf" srcId="{99A8706A-988D-4032-91C2-31E9D13E7B55}" destId="{2D7D0BCB-3AE1-476B-87BB-93CE62F5E4F3}" srcOrd="1" destOrd="0" presId="urn:microsoft.com/office/officeart/2005/8/layout/orgChart1"/>
    <dgm:cxn modelId="{93F06A4F-BCD7-4B64-8E28-4C9CEFE3DAE1}" type="presParOf" srcId="{412270F6-8A45-473A-BDB3-26C5ABBAEF61}" destId="{DCB06219-8AFF-410C-BE81-0C7D6B79948D}" srcOrd="1" destOrd="0" presId="urn:microsoft.com/office/officeart/2005/8/layout/orgChart1"/>
    <dgm:cxn modelId="{3D90BDBD-E8A3-48FD-BA1B-C4C269D2DE7F}" type="presParOf" srcId="{412270F6-8A45-473A-BDB3-26C5ABBAEF61}" destId="{060EFF65-6D6E-4EE9-9A90-EC9F926D6B7C}" srcOrd="2" destOrd="0" presId="urn:microsoft.com/office/officeart/2005/8/layout/orgChart1"/>
    <dgm:cxn modelId="{2B93AE31-1C20-470A-B7E8-EE35BE80A672}" type="presParOf" srcId="{1865DD73-6BD3-4510-B42D-381D22EDD6EA}" destId="{85FF4E7B-C530-47EB-BAB5-59CCC3D57B76}" srcOrd="2" destOrd="0" presId="urn:microsoft.com/office/officeart/2005/8/layout/orgChart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2BDF8-E4B6-43D5-82E4-3D50295E87C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D22B4-3E50-470A-959C-B6D642D5DA67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kumimoji="0" lang="ru-RU" b="1" i="0" u="none" strike="noStrike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rPr>
            <a:t>107 % </a:t>
          </a:r>
          <a:r>
            <a:rPr kumimoji="0" lang="ru-RU" b="1" i="0" u="none" strike="noStrike" cap="none" spc="50" normalizeH="0" baseline="0" noProof="0" dirty="0" smtClean="0">
              <a:ln w="11430"/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- индекс потребительских цен</a:t>
          </a:r>
          <a:endParaRPr lang="ru-RU" b="1" cap="none" spc="50" dirty="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9E6201E-D8D5-44DD-A84A-511410F76C34}" type="parTrans" cxnId="{24CB813C-DEA8-4EA3-B1A0-069B1D3F105F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95558D3-1C82-4A28-B366-CF9137ED7A44}" type="sibTrans" cxnId="{24CB813C-DEA8-4EA3-B1A0-069B1D3F105F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FCC64E1-7472-4A56-8194-82CE5B335A4C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rPr>
            <a:t>355,9 тыс. чел. </a:t>
          </a:r>
          <a:r>
            <a:rPr lang="ru-RU" b="1" cap="none" spc="50" dirty="0" smtClean="0">
              <a:ln w="11430"/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rPr>
            <a:t>- численность населения</a:t>
          </a:r>
          <a:endParaRPr lang="ru-RU" b="1" cap="none" spc="50" dirty="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44068B2-7E7D-4995-B711-FEBB8CF53D4F}" type="parTrans" cxnId="{2540D48D-D871-46C4-963D-2F5DF32D748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0658DAA-BDE0-4AEE-A6C0-3B5224B9BDE0}" type="sibTrans" cxnId="{2540D48D-D871-46C4-963D-2F5DF32D748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60A777D-A5AC-4270-BAE1-9423EF868756}">
      <dgm:prSet/>
      <dgm:spPr>
        <a:solidFill>
          <a:schemeClr val="accent2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kumimoji="0" lang="ru-RU" b="1" i="0" u="none" strike="noStrike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rPr>
            <a:t>10 226 руб. </a:t>
          </a:r>
          <a:r>
            <a:rPr kumimoji="0" lang="ru-RU" b="1" i="0" u="none" strike="noStrike" cap="none" spc="50" normalizeH="0" baseline="0" noProof="0" dirty="0" smtClean="0">
              <a:ln w="11430"/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- прожиточный минимум</a:t>
          </a:r>
          <a:endParaRPr lang="ru-RU" b="1" cap="none" spc="50" dirty="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7F8B766-33F5-42D1-B77B-9F6C27017AB2}" type="parTrans" cxnId="{08CAB352-A557-4201-933A-0B6E146D911F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968B3DE-7B42-42B1-9C23-84930875C1E4}" type="sibTrans" cxnId="{08CAB352-A557-4201-933A-0B6E146D911F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A1D179F-76C8-4DF7-8DDF-30ACCF9D91AF}">
      <dgm:prSet/>
      <dgm:spPr>
        <a:solidFill>
          <a:schemeClr val="accent2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kumimoji="0" lang="ru-RU" b="1" i="0" u="none" strike="noStrike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rPr>
            <a:t>27 451,8 руб. </a:t>
          </a:r>
          <a:r>
            <a:rPr kumimoji="0" lang="ru-RU" b="1" i="0" u="none" strike="noStrike" cap="none" spc="50" normalizeH="0" baseline="0" noProof="0" dirty="0" smtClean="0">
              <a:ln w="11430"/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- среднемесячная заработная плата</a:t>
          </a:r>
          <a:endParaRPr lang="ru-RU" b="1" cap="none" spc="50" dirty="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7568ACE-F805-4532-ADDD-5D0E10B73C14}" type="parTrans" cxnId="{9F800451-C593-4AF7-85B1-71A783B2F578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7DE5D92-7C96-471A-AE71-EA7F9B741F82}" type="sibTrans" cxnId="{9F800451-C593-4AF7-85B1-71A783B2F578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4D08C64-AE90-45F6-BF82-95C488ED5389}" type="pres">
      <dgm:prSet presAssocID="{2842BDF8-E4B6-43D5-82E4-3D50295E87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76ED81-6D02-432E-99AF-6933055845E7}" type="pres">
      <dgm:prSet presAssocID="{799D22B4-3E50-470A-959C-B6D642D5DA67}" presName="parentText" presStyleLbl="node1" presStyleIdx="0" presStyleCnt="4" custLinFactY="-324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8E254-AEBF-42D2-B4B2-00A4F3B16C9D}" type="pres">
      <dgm:prSet presAssocID="{E95558D3-1C82-4A28-B366-CF9137ED7A44}" presName="spacer" presStyleCnt="0"/>
      <dgm:spPr/>
      <dgm:t>
        <a:bodyPr/>
        <a:lstStyle/>
        <a:p>
          <a:endParaRPr lang="ru-RU"/>
        </a:p>
      </dgm:t>
    </dgm:pt>
    <dgm:pt modelId="{FE8B2F22-A824-44FD-B7D2-3D9E21DFED40}" type="pres">
      <dgm:prSet presAssocID="{2FCC64E1-7472-4A56-8194-82CE5B335A4C}" presName="parentText" presStyleLbl="node1" presStyleIdx="1" presStyleCnt="4" custLinFactY="157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16015-93FC-4E50-9822-DC9CDD69FD83}" type="pres">
      <dgm:prSet presAssocID="{00658DAA-BDE0-4AEE-A6C0-3B5224B9BDE0}" presName="spacer" presStyleCnt="0"/>
      <dgm:spPr/>
      <dgm:t>
        <a:bodyPr/>
        <a:lstStyle/>
        <a:p>
          <a:endParaRPr lang="ru-RU"/>
        </a:p>
      </dgm:t>
    </dgm:pt>
    <dgm:pt modelId="{653ED641-1036-479B-9524-61ABB0D45BBC}" type="pres">
      <dgm:prSet presAssocID="{F60A777D-A5AC-4270-BAE1-9423EF868756}" presName="parentText" presStyleLbl="node1" presStyleIdx="2" presStyleCnt="4" custLinFactY="615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144EF-9764-4D75-8A5C-A99E3D883CD9}" type="pres">
      <dgm:prSet presAssocID="{D968B3DE-7B42-42B1-9C23-84930875C1E4}" presName="spacer" presStyleCnt="0"/>
      <dgm:spPr/>
      <dgm:t>
        <a:bodyPr/>
        <a:lstStyle/>
        <a:p>
          <a:endParaRPr lang="ru-RU"/>
        </a:p>
      </dgm:t>
    </dgm:pt>
    <dgm:pt modelId="{1AA36D64-EB6D-4C71-A156-B50EFE51F1F7}" type="pres">
      <dgm:prSet presAssocID="{4A1D179F-76C8-4DF7-8DDF-30ACCF9D91AF}" presName="parentText" presStyleLbl="node1" presStyleIdx="3" presStyleCnt="4" custLinFactY="10794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13CD43-FEA8-4E92-88E9-A868021DD6B3}" type="presOf" srcId="{799D22B4-3E50-470A-959C-B6D642D5DA67}" destId="{7D76ED81-6D02-432E-99AF-6933055845E7}" srcOrd="0" destOrd="0" presId="urn:microsoft.com/office/officeart/2005/8/layout/vList2"/>
    <dgm:cxn modelId="{24CB813C-DEA8-4EA3-B1A0-069B1D3F105F}" srcId="{2842BDF8-E4B6-43D5-82E4-3D50295E87C9}" destId="{799D22B4-3E50-470A-959C-B6D642D5DA67}" srcOrd="0" destOrd="0" parTransId="{69E6201E-D8D5-44DD-A84A-511410F76C34}" sibTransId="{E95558D3-1C82-4A28-B366-CF9137ED7A44}"/>
    <dgm:cxn modelId="{2540D48D-D871-46C4-963D-2F5DF32D7480}" srcId="{2842BDF8-E4B6-43D5-82E4-3D50295E87C9}" destId="{2FCC64E1-7472-4A56-8194-82CE5B335A4C}" srcOrd="1" destOrd="0" parTransId="{744068B2-7E7D-4995-B711-FEBB8CF53D4F}" sibTransId="{00658DAA-BDE0-4AEE-A6C0-3B5224B9BDE0}"/>
    <dgm:cxn modelId="{71FFC75A-2273-446D-8742-3028654E340C}" type="presOf" srcId="{F60A777D-A5AC-4270-BAE1-9423EF868756}" destId="{653ED641-1036-479B-9524-61ABB0D45BBC}" srcOrd="0" destOrd="0" presId="urn:microsoft.com/office/officeart/2005/8/layout/vList2"/>
    <dgm:cxn modelId="{08CAB352-A557-4201-933A-0B6E146D911F}" srcId="{2842BDF8-E4B6-43D5-82E4-3D50295E87C9}" destId="{F60A777D-A5AC-4270-BAE1-9423EF868756}" srcOrd="2" destOrd="0" parTransId="{87F8B766-33F5-42D1-B77B-9F6C27017AB2}" sibTransId="{D968B3DE-7B42-42B1-9C23-84930875C1E4}"/>
    <dgm:cxn modelId="{0460254E-D33B-4D6C-9748-E5CFE4C2414B}" type="presOf" srcId="{2842BDF8-E4B6-43D5-82E4-3D50295E87C9}" destId="{64D08C64-AE90-45F6-BF82-95C488ED5389}" srcOrd="0" destOrd="0" presId="urn:microsoft.com/office/officeart/2005/8/layout/vList2"/>
    <dgm:cxn modelId="{1C5B55FC-F62C-4EA9-896E-5497CAF79238}" type="presOf" srcId="{2FCC64E1-7472-4A56-8194-82CE5B335A4C}" destId="{FE8B2F22-A824-44FD-B7D2-3D9E21DFED40}" srcOrd="0" destOrd="0" presId="urn:microsoft.com/office/officeart/2005/8/layout/vList2"/>
    <dgm:cxn modelId="{280EA3B9-AFF0-416D-AE9F-5E92A5A4D1BD}" type="presOf" srcId="{4A1D179F-76C8-4DF7-8DDF-30ACCF9D91AF}" destId="{1AA36D64-EB6D-4C71-A156-B50EFE51F1F7}" srcOrd="0" destOrd="0" presId="urn:microsoft.com/office/officeart/2005/8/layout/vList2"/>
    <dgm:cxn modelId="{9F800451-C593-4AF7-85B1-71A783B2F578}" srcId="{2842BDF8-E4B6-43D5-82E4-3D50295E87C9}" destId="{4A1D179F-76C8-4DF7-8DDF-30ACCF9D91AF}" srcOrd="3" destOrd="0" parTransId="{B7568ACE-F805-4532-ADDD-5D0E10B73C14}" sibTransId="{07DE5D92-7C96-471A-AE71-EA7F9B741F82}"/>
    <dgm:cxn modelId="{08CC77FE-7384-4FC1-B957-2246FBA3F0B9}" type="presParOf" srcId="{64D08C64-AE90-45F6-BF82-95C488ED5389}" destId="{7D76ED81-6D02-432E-99AF-6933055845E7}" srcOrd="0" destOrd="0" presId="urn:microsoft.com/office/officeart/2005/8/layout/vList2"/>
    <dgm:cxn modelId="{18AAEB3E-7B69-4F0F-A523-25CEF4D268DC}" type="presParOf" srcId="{64D08C64-AE90-45F6-BF82-95C488ED5389}" destId="{BEA8E254-AEBF-42D2-B4B2-00A4F3B16C9D}" srcOrd="1" destOrd="0" presId="urn:microsoft.com/office/officeart/2005/8/layout/vList2"/>
    <dgm:cxn modelId="{A498473D-FC7F-4442-B97A-6789C7F52739}" type="presParOf" srcId="{64D08C64-AE90-45F6-BF82-95C488ED5389}" destId="{FE8B2F22-A824-44FD-B7D2-3D9E21DFED40}" srcOrd="2" destOrd="0" presId="urn:microsoft.com/office/officeart/2005/8/layout/vList2"/>
    <dgm:cxn modelId="{0B99A9C2-7F32-4A77-BEE6-9FABDD1705D7}" type="presParOf" srcId="{64D08C64-AE90-45F6-BF82-95C488ED5389}" destId="{E4516015-93FC-4E50-9822-DC9CDD69FD83}" srcOrd="3" destOrd="0" presId="urn:microsoft.com/office/officeart/2005/8/layout/vList2"/>
    <dgm:cxn modelId="{08937663-237A-4C15-80E0-ABDBCA79C7E3}" type="presParOf" srcId="{64D08C64-AE90-45F6-BF82-95C488ED5389}" destId="{653ED641-1036-479B-9524-61ABB0D45BBC}" srcOrd="4" destOrd="0" presId="urn:microsoft.com/office/officeart/2005/8/layout/vList2"/>
    <dgm:cxn modelId="{1B71282F-23A0-4A49-ABB0-6E929C1986FE}" type="presParOf" srcId="{64D08C64-AE90-45F6-BF82-95C488ED5389}" destId="{79E144EF-9764-4D75-8A5C-A99E3D883CD9}" srcOrd="5" destOrd="0" presId="urn:microsoft.com/office/officeart/2005/8/layout/vList2"/>
    <dgm:cxn modelId="{9B304E64-A9CA-44C3-833B-6E8D506FC3B0}" type="presParOf" srcId="{64D08C64-AE90-45F6-BF82-95C488ED5389}" destId="{1AA36D64-EB6D-4C71-A156-B50EFE51F1F7}" srcOrd="6" destOrd="0" presId="urn:microsoft.com/office/officeart/2005/8/layout/vList2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489E82-897B-42AE-9385-7907D6643959}" type="doc">
      <dgm:prSet loTypeId="urn:microsoft.com/office/officeart/2005/8/layout/default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6E12171-65F6-4047-B045-361BF7A2E67B}" type="pres">
      <dgm:prSet presAssocID="{7D489E82-897B-42AE-9385-7907D66439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6E97CEC-46CB-41CE-898D-82D2473A2A74}" type="presOf" srcId="{7D489E82-897B-42AE-9385-7907D6643959}" destId="{E6E12171-65F6-4047-B045-361BF7A2E67B}" srcOrd="0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576190-612C-4D47-A5D7-05AED560DD3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674A7F-5DC4-4C9A-899A-ECF20924AD39}">
      <dgm:prSet phldrT="[Текст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600" b="1" i="0" strike="noStrike" dirty="0" smtClean="0">
              <a:ln>
                <a:solidFill>
                  <a:srgbClr val="4D1C1B"/>
                </a:solidFill>
              </a:ln>
              <a:solidFill>
                <a:srgbClr val="4D1C1B"/>
              </a:solidFill>
              <a:latin typeface="Georgia" pitchFamily="18" charset="0"/>
              <a:cs typeface="Times New Roman"/>
            </a:rPr>
            <a:t>5 483,3 млн руб.</a:t>
          </a:r>
          <a:endParaRPr lang="ru-RU" sz="2600" dirty="0">
            <a:ln>
              <a:solidFill>
                <a:srgbClr val="4D1C1B"/>
              </a:solidFill>
            </a:ln>
            <a:solidFill>
              <a:srgbClr val="4D1C1B"/>
            </a:solidFill>
            <a:latin typeface="Georgia" pitchFamily="18" charset="0"/>
          </a:endParaRPr>
        </a:p>
      </dgm:t>
    </dgm:pt>
    <dgm:pt modelId="{3899B6E9-EB32-432C-8A92-CDC50E2F8AC1}" type="parTrans" cxnId="{FE4CA6F1-F738-44EA-865B-3A0B7B0976AA}">
      <dgm:prSet/>
      <dgm:spPr/>
      <dgm:t>
        <a:bodyPr/>
        <a:lstStyle/>
        <a:p>
          <a:endParaRPr lang="ru-RU"/>
        </a:p>
      </dgm:t>
    </dgm:pt>
    <dgm:pt modelId="{EC2A9022-DE56-4E9B-B5E0-2A13A64379B8}" type="sibTrans" cxnId="{FE4CA6F1-F738-44EA-865B-3A0B7B0976AA}">
      <dgm:prSet/>
      <dgm:spPr/>
      <dgm:t>
        <a:bodyPr/>
        <a:lstStyle/>
        <a:p>
          <a:endParaRPr lang="ru-RU"/>
        </a:p>
      </dgm:t>
    </dgm:pt>
    <dgm:pt modelId="{77F78D27-E50A-439D-B9C8-C40847BEBDDC}" type="pres">
      <dgm:prSet presAssocID="{9E576190-612C-4D47-A5D7-05AED560DD3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1144DB-6559-4C26-9EFD-794C26CD57D1}" type="pres">
      <dgm:prSet presAssocID="{BC674A7F-5DC4-4C9A-899A-ECF20924AD39}" presName="com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2AF647D-96E8-4BF7-B226-AA5B5F09167D}" type="pres">
      <dgm:prSet presAssocID="{BC674A7F-5DC4-4C9A-899A-ECF20924AD39}" presName="box" presStyleLbl="node1" presStyleIdx="0" presStyleCnt="1"/>
      <dgm:spPr/>
      <dgm:t>
        <a:bodyPr/>
        <a:lstStyle/>
        <a:p>
          <a:endParaRPr lang="ru-RU"/>
        </a:p>
      </dgm:t>
    </dgm:pt>
    <dgm:pt modelId="{7AE1711B-9F29-4FBB-B120-B0928B5B0206}" type="pres">
      <dgm:prSet presAssocID="{BC674A7F-5DC4-4C9A-899A-ECF20924AD39}" presName="img" presStyleLbl="fgImgPlace1" presStyleIdx="0" presStyleCnt="1" custScaleX="62405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7947BB2-913A-46BF-B010-578EECA7E5AF}" type="pres">
      <dgm:prSet presAssocID="{BC674A7F-5DC4-4C9A-899A-ECF20924AD3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BEA4B2-E547-4AE5-A9EA-D5DFAD0F5880}" type="presOf" srcId="{BC674A7F-5DC4-4C9A-899A-ECF20924AD39}" destId="{97947BB2-913A-46BF-B010-578EECA7E5AF}" srcOrd="1" destOrd="0" presId="urn:microsoft.com/office/officeart/2005/8/layout/vList4"/>
    <dgm:cxn modelId="{FE4CA6F1-F738-44EA-865B-3A0B7B0976AA}" srcId="{9E576190-612C-4D47-A5D7-05AED560DD3B}" destId="{BC674A7F-5DC4-4C9A-899A-ECF20924AD39}" srcOrd="0" destOrd="0" parTransId="{3899B6E9-EB32-432C-8A92-CDC50E2F8AC1}" sibTransId="{EC2A9022-DE56-4E9B-B5E0-2A13A64379B8}"/>
    <dgm:cxn modelId="{21749CE3-8A5C-4BD3-A7F3-DB1D19DB934D}" type="presOf" srcId="{9E576190-612C-4D47-A5D7-05AED560DD3B}" destId="{77F78D27-E50A-439D-B9C8-C40847BEBDDC}" srcOrd="0" destOrd="0" presId="urn:microsoft.com/office/officeart/2005/8/layout/vList4"/>
    <dgm:cxn modelId="{91285C5A-510F-4CE0-9796-5060D66503D1}" type="presOf" srcId="{BC674A7F-5DC4-4C9A-899A-ECF20924AD39}" destId="{02AF647D-96E8-4BF7-B226-AA5B5F09167D}" srcOrd="0" destOrd="0" presId="urn:microsoft.com/office/officeart/2005/8/layout/vList4"/>
    <dgm:cxn modelId="{7388D64D-3354-40BB-A71B-2F25F1EC92DF}" type="presParOf" srcId="{77F78D27-E50A-439D-B9C8-C40847BEBDDC}" destId="{FE1144DB-6559-4C26-9EFD-794C26CD57D1}" srcOrd="0" destOrd="0" presId="urn:microsoft.com/office/officeart/2005/8/layout/vList4"/>
    <dgm:cxn modelId="{BF511B46-6113-40F9-B792-C59D78B65AC6}" type="presParOf" srcId="{FE1144DB-6559-4C26-9EFD-794C26CD57D1}" destId="{02AF647D-96E8-4BF7-B226-AA5B5F09167D}" srcOrd="0" destOrd="0" presId="urn:microsoft.com/office/officeart/2005/8/layout/vList4"/>
    <dgm:cxn modelId="{BA88F249-08C3-4E4C-9349-BF38CE424D3B}" type="presParOf" srcId="{FE1144DB-6559-4C26-9EFD-794C26CD57D1}" destId="{7AE1711B-9F29-4FBB-B120-B0928B5B0206}" srcOrd="1" destOrd="0" presId="urn:microsoft.com/office/officeart/2005/8/layout/vList4"/>
    <dgm:cxn modelId="{C642357B-34B1-418B-91C3-FA2B87E8EC8D}" type="presParOf" srcId="{FE1144DB-6559-4C26-9EFD-794C26CD57D1}" destId="{97947BB2-913A-46BF-B010-578EECA7E5AF}" srcOrd="2" destOrd="0" presId="urn:microsoft.com/office/officeart/2005/8/layout/vList4"/>
  </dgm:cxnLst>
  <dgm:bg>
    <a:solidFill>
      <a:schemeClr val="accent6">
        <a:lumMod val="20000"/>
        <a:lumOff val="80000"/>
      </a:schemeClr>
    </a:soli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576190-612C-4D47-A5D7-05AED560DD3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674A7F-5DC4-4C9A-899A-ECF20924AD39}">
      <dgm:prSet phldrT="[Текст]"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ln>
                <a:solidFill>
                  <a:srgbClr val="4D1C1B"/>
                </a:solidFill>
              </a:ln>
              <a:solidFill>
                <a:srgbClr val="4D1C1B"/>
              </a:solidFill>
              <a:effectLst/>
              <a:latin typeface="Georgia" pitchFamily="18" charset="0"/>
              <a:cs typeface="Times New Roman"/>
            </a:rPr>
            <a:t>Всего на 2016 год -            </a:t>
          </a:r>
        </a:p>
        <a:p>
          <a:r>
            <a:rPr lang="ru-RU" sz="2600" b="1" dirty="0" smtClean="0">
              <a:ln>
                <a:solidFill>
                  <a:srgbClr val="4D1C1B"/>
                </a:solidFill>
              </a:ln>
              <a:solidFill>
                <a:srgbClr val="4D1C1B"/>
              </a:solidFill>
              <a:effectLst/>
              <a:latin typeface="Georgia" pitchFamily="18" charset="0"/>
              <a:cs typeface="Times New Roman"/>
            </a:rPr>
            <a:t>3 42</a:t>
          </a:r>
          <a:r>
            <a:rPr lang="en-US" sz="2600" b="1" dirty="0" smtClean="0">
              <a:ln>
                <a:solidFill>
                  <a:srgbClr val="4D1C1B"/>
                </a:solidFill>
              </a:ln>
              <a:solidFill>
                <a:srgbClr val="4D1C1B"/>
              </a:solidFill>
              <a:effectLst/>
              <a:latin typeface="Georgia" pitchFamily="18" charset="0"/>
              <a:cs typeface="Times New Roman"/>
            </a:rPr>
            <a:t>8</a:t>
          </a:r>
          <a:r>
            <a:rPr lang="ru-RU" sz="2600" b="1" dirty="0" smtClean="0">
              <a:ln>
                <a:solidFill>
                  <a:srgbClr val="4D1C1B"/>
                </a:solidFill>
              </a:ln>
              <a:solidFill>
                <a:srgbClr val="4D1C1B"/>
              </a:solidFill>
              <a:effectLst/>
              <a:latin typeface="Georgia" pitchFamily="18" charset="0"/>
              <a:cs typeface="Times New Roman"/>
            </a:rPr>
            <a:t>,6 млн руб.</a:t>
          </a:r>
          <a:endParaRPr lang="ru-RU" sz="2600" dirty="0">
            <a:ln>
              <a:solidFill>
                <a:srgbClr val="4D1C1B"/>
              </a:solidFill>
            </a:ln>
            <a:solidFill>
              <a:srgbClr val="4D1C1B"/>
            </a:solidFill>
            <a:effectLst/>
            <a:latin typeface="Georgia" pitchFamily="18" charset="0"/>
          </a:endParaRPr>
        </a:p>
      </dgm:t>
    </dgm:pt>
    <dgm:pt modelId="{3899B6E9-EB32-432C-8A92-CDC50E2F8AC1}" type="parTrans" cxnId="{FE4CA6F1-F738-44EA-865B-3A0B7B0976A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C2A9022-DE56-4E9B-B5E0-2A13A64379B8}" type="sibTrans" cxnId="{FE4CA6F1-F738-44EA-865B-3A0B7B0976A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7F78D27-E50A-439D-B9C8-C40847BEBDDC}" type="pres">
      <dgm:prSet presAssocID="{9E576190-612C-4D47-A5D7-05AED560DD3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1144DB-6559-4C26-9EFD-794C26CD57D1}" type="pres">
      <dgm:prSet presAssocID="{BC674A7F-5DC4-4C9A-899A-ECF20924AD39}" presName="comp" presStyleCnt="0"/>
      <dgm:spPr/>
    </dgm:pt>
    <dgm:pt modelId="{02AF647D-96E8-4BF7-B226-AA5B5F09167D}" type="pres">
      <dgm:prSet presAssocID="{BC674A7F-5DC4-4C9A-899A-ECF20924AD39}" presName="box" presStyleLbl="node1" presStyleIdx="0" presStyleCnt="1"/>
      <dgm:spPr/>
      <dgm:t>
        <a:bodyPr/>
        <a:lstStyle/>
        <a:p>
          <a:endParaRPr lang="ru-RU"/>
        </a:p>
      </dgm:t>
    </dgm:pt>
    <dgm:pt modelId="{7AE1711B-9F29-4FBB-B120-B0928B5B0206}" type="pres">
      <dgm:prSet presAssocID="{BC674A7F-5DC4-4C9A-899A-ECF20924AD39}" presName="img" presStyleLbl="fgImgPlace1" presStyleIdx="0" presStyleCnt="1" custScaleX="624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7947BB2-913A-46BF-B010-578EECA7E5AF}" type="pres">
      <dgm:prSet presAssocID="{BC674A7F-5DC4-4C9A-899A-ECF20924AD3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4D865-A3B1-4448-A11B-E87404527572}" type="presOf" srcId="{9E576190-612C-4D47-A5D7-05AED560DD3B}" destId="{77F78D27-E50A-439D-B9C8-C40847BEBDDC}" srcOrd="0" destOrd="0" presId="urn:microsoft.com/office/officeart/2005/8/layout/vList4"/>
    <dgm:cxn modelId="{FE4CA6F1-F738-44EA-865B-3A0B7B0976AA}" srcId="{9E576190-612C-4D47-A5D7-05AED560DD3B}" destId="{BC674A7F-5DC4-4C9A-899A-ECF20924AD39}" srcOrd="0" destOrd="0" parTransId="{3899B6E9-EB32-432C-8A92-CDC50E2F8AC1}" sibTransId="{EC2A9022-DE56-4E9B-B5E0-2A13A64379B8}"/>
    <dgm:cxn modelId="{6FA44DDE-850D-4F43-A19E-64F515A88D4A}" type="presOf" srcId="{BC674A7F-5DC4-4C9A-899A-ECF20924AD39}" destId="{02AF647D-96E8-4BF7-B226-AA5B5F09167D}" srcOrd="0" destOrd="0" presId="urn:microsoft.com/office/officeart/2005/8/layout/vList4"/>
    <dgm:cxn modelId="{4084E17E-5B65-4133-AECD-C42F7F92A99D}" type="presOf" srcId="{BC674A7F-5DC4-4C9A-899A-ECF20924AD39}" destId="{97947BB2-913A-46BF-B010-578EECA7E5AF}" srcOrd="1" destOrd="0" presId="urn:microsoft.com/office/officeart/2005/8/layout/vList4"/>
    <dgm:cxn modelId="{A117E1BF-441D-4B0D-ADDF-1C85EB44740F}" type="presParOf" srcId="{77F78D27-E50A-439D-B9C8-C40847BEBDDC}" destId="{FE1144DB-6559-4C26-9EFD-794C26CD57D1}" srcOrd="0" destOrd="0" presId="urn:microsoft.com/office/officeart/2005/8/layout/vList4"/>
    <dgm:cxn modelId="{BA2401D3-C220-4FF5-89E4-EACEEF2A717E}" type="presParOf" srcId="{FE1144DB-6559-4C26-9EFD-794C26CD57D1}" destId="{02AF647D-96E8-4BF7-B226-AA5B5F09167D}" srcOrd="0" destOrd="0" presId="urn:microsoft.com/office/officeart/2005/8/layout/vList4"/>
    <dgm:cxn modelId="{AC807F08-E38C-4DAB-8308-8DBB9B7EE8ED}" type="presParOf" srcId="{FE1144DB-6559-4C26-9EFD-794C26CD57D1}" destId="{7AE1711B-9F29-4FBB-B120-B0928B5B0206}" srcOrd="1" destOrd="0" presId="urn:microsoft.com/office/officeart/2005/8/layout/vList4"/>
    <dgm:cxn modelId="{9069452C-017B-46F8-AD30-9E191C608FB3}" type="presParOf" srcId="{FE1144DB-6559-4C26-9EFD-794C26CD57D1}" destId="{97947BB2-913A-46BF-B010-578EECA7E5AF}" srcOrd="2" destOrd="0" presId="urn:microsoft.com/office/officeart/2005/8/layout/vList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F90BAA-492E-4F9E-8D4C-1B70188FF3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8A8C767-6260-4CD9-8A80-DDBFE65733B8}">
      <dgm:prSet phldrT="[Текст]" custT="1"/>
      <dgm:spPr>
        <a:solidFill>
          <a:schemeClr val="tx2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 2015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года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3 680,1 </a:t>
          </a:r>
          <a:r>
            <a:rPr lang="ru-RU" sz="2400" b="1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млн</a:t>
          </a:r>
          <a:r>
            <a: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руб.</a:t>
          </a:r>
        </a:p>
      </dgm:t>
    </dgm:pt>
    <dgm:pt modelId="{39B41332-24A3-4030-9628-444685D0B382}" type="parTrans" cxnId="{C7BC0C88-1F28-4BA5-8AE3-A62C4D7CC1A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E318FCB-03F1-43E9-95AE-A0ABBAE3676A}" type="sibTrans" cxnId="{C7BC0C88-1F28-4BA5-8AE3-A62C4D7CC1A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DB172B4-FB9D-4C66-8FD7-56A986EAEEA5}" type="pres">
      <dgm:prSet presAssocID="{4AF90BAA-492E-4F9E-8D4C-1B70188FF3AF}" presName="Name0" presStyleCnt="0">
        <dgm:presLayoutVars>
          <dgm:dir/>
          <dgm:animLvl val="lvl"/>
          <dgm:resizeHandles val="exact"/>
        </dgm:presLayoutVars>
      </dgm:prSet>
      <dgm:spPr/>
    </dgm:pt>
    <dgm:pt modelId="{F631F0E8-1B4E-4540-A190-A7830DBCD4E5}" type="pres">
      <dgm:prSet presAssocID="{B8A8C767-6260-4CD9-8A80-DDBFE65733B8}" presName="parTxOnly" presStyleLbl="node1" presStyleIdx="0" presStyleCnt="1" custLinFactNeighborX="-49" custLinFactNeighborY="-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C0C88-1F28-4BA5-8AE3-A62C4D7CC1A6}" srcId="{4AF90BAA-492E-4F9E-8D4C-1B70188FF3AF}" destId="{B8A8C767-6260-4CD9-8A80-DDBFE65733B8}" srcOrd="0" destOrd="0" parTransId="{39B41332-24A3-4030-9628-444685D0B382}" sibTransId="{EE318FCB-03F1-43E9-95AE-A0ABBAE3676A}"/>
    <dgm:cxn modelId="{A7CE3B07-7855-4785-A813-7FFDFD921127}" type="presOf" srcId="{4AF90BAA-492E-4F9E-8D4C-1B70188FF3AF}" destId="{0DB172B4-FB9D-4C66-8FD7-56A986EAEEA5}" srcOrd="0" destOrd="0" presId="urn:microsoft.com/office/officeart/2005/8/layout/chevron1"/>
    <dgm:cxn modelId="{9504E78E-D8AC-432A-811B-DF5C9AE8C188}" type="presOf" srcId="{B8A8C767-6260-4CD9-8A80-DDBFE65733B8}" destId="{F631F0E8-1B4E-4540-A190-A7830DBCD4E5}" srcOrd="0" destOrd="0" presId="urn:microsoft.com/office/officeart/2005/8/layout/chevron1"/>
    <dgm:cxn modelId="{85E43FFF-6CAE-47C2-8F69-D1AC203118D3}" type="presParOf" srcId="{0DB172B4-FB9D-4C66-8FD7-56A986EAEEA5}" destId="{F631F0E8-1B4E-4540-A190-A7830DBCD4E5}" srcOrd="0" destOrd="0" presId="urn:microsoft.com/office/officeart/2005/8/layout/chevro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F90BAA-492E-4F9E-8D4C-1B70188FF3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8A8C767-6260-4CD9-8A80-DDBFE65733B8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Прогноз на 2016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год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2 054,7 </a:t>
          </a:r>
          <a:r>
            <a:rPr lang="ru-RU" sz="2400" b="1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млн</a:t>
          </a:r>
          <a:r>
            <a: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руб.</a:t>
          </a:r>
        </a:p>
      </dgm:t>
    </dgm:pt>
    <dgm:pt modelId="{39B41332-24A3-4030-9628-444685D0B382}" type="parTrans" cxnId="{C7BC0C88-1F28-4BA5-8AE3-A62C4D7CC1A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E318FCB-03F1-43E9-95AE-A0ABBAE3676A}" type="sibTrans" cxnId="{C7BC0C88-1F28-4BA5-8AE3-A62C4D7CC1A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DB172B4-FB9D-4C66-8FD7-56A986EAEEA5}" type="pres">
      <dgm:prSet presAssocID="{4AF90BAA-492E-4F9E-8D4C-1B70188FF3AF}" presName="Name0" presStyleCnt="0">
        <dgm:presLayoutVars>
          <dgm:dir/>
          <dgm:animLvl val="lvl"/>
          <dgm:resizeHandles val="exact"/>
        </dgm:presLayoutVars>
      </dgm:prSet>
      <dgm:spPr/>
    </dgm:pt>
    <dgm:pt modelId="{F631F0E8-1B4E-4540-A190-A7830DBCD4E5}" type="pres">
      <dgm:prSet presAssocID="{B8A8C767-6260-4CD9-8A80-DDBFE65733B8}" presName="parTxOnly" presStyleLbl="node1" presStyleIdx="0" presStyleCnt="1" custLinFactNeighborX="-49" custLinFactNeighborY="-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C0C88-1F28-4BA5-8AE3-A62C4D7CC1A6}" srcId="{4AF90BAA-492E-4F9E-8D4C-1B70188FF3AF}" destId="{B8A8C767-6260-4CD9-8A80-DDBFE65733B8}" srcOrd="0" destOrd="0" parTransId="{39B41332-24A3-4030-9628-444685D0B382}" sibTransId="{EE318FCB-03F1-43E9-95AE-A0ABBAE3676A}"/>
    <dgm:cxn modelId="{36C315CD-5880-4718-BC41-A046D0B50BCA}" type="presOf" srcId="{B8A8C767-6260-4CD9-8A80-DDBFE65733B8}" destId="{F631F0E8-1B4E-4540-A190-A7830DBCD4E5}" srcOrd="0" destOrd="0" presId="urn:microsoft.com/office/officeart/2005/8/layout/chevron1"/>
    <dgm:cxn modelId="{B4AA4928-7A39-4522-92A6-B64D41A307FA}" type="presOf" srcId="{4AF90BAA-492E-4F9E-8D4C-1B70188FF3AF}" destId="{0DB172B4-FB9D-4C66-8FD7-56A986EAEEA5}" srcOrd="0" destOrd="0" presId="urn:microsoft.com/office/officeart/2005/8/layout/chevron1"/>
    <dgm:cxn modelId="{D8C7EEF6-8D98-49E3-806C-09B463A633BD}" type="presParOf" srcId="{0DB172B4-FB9D-4C66-8FD7-56A986EAEEA5}" destId="{F631F0E8-1B4E-4540-A190-A7830DBCD4E5}" srcOrd="0" destOrd="0" presId="urn:microsoft.com/office/officeart/2005/8/layout/chevron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6ECE75-2D16-4236-9E74-A95FF8ED70E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</dgm:pt>
    <dgm:pt modelId="{A81CE9B7-DDB9-47B9-9491-F051CCA04008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 tIns="756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2000" b="1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Субвенции (17 видов)   </a:t>
          </a:r>
          <a:r>
            <a:rPr lang="ru-RU" sz="20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+192</a:t>
          </a:r>
          <a:endParaRPr lang="ru-RU" sz="2000" b="1" cap="none" spc="50" dirty="0">
            <a:ln w="11430"/>
            <a:solidFill>
              <a:srgbClr val="00B05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0DD281C-9D73-432E-9524-D6D9BFF9BEF9}" type="parTrans" cxnId="{73F19D58-F616-48C1-BEE0-5C58DC56A5B1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FE6940F-DA89-48DB-8373-78B8398D4DC3}" type="sibTrans" cxnId="{73F19D58-F616-48C1-BEE0-5C58DC56A5B1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49C7674-56C9-4F80-9EED-C9B1BB0E946D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2000" b="1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Субсидии (7 видов)   </a:t>
          </a:r>
          <a:r>
            <a:rPr lang="ru-RU" sz="20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– 1 777,3</a:t>
          </a:r>
          <a:endParaRPr lang="ru-RU" sz="2000" b="1" cap="none" spc="50" dirty="0">
            <a:ln w="11430"/>
            <a:solidFill>
              <a:srgbClr val="FF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381ACD0-9588-434A-A099-529BBA5C0A46}" type="parTrans" cxnId="{E48EABD8-C201-4105-880A-66FE995353B9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6B9704A-804A-4C6F-8B4B-93604F70A364}" type="sibTrans" cxnId="{E48EABD8-C201-4105-880A-66FE995353B9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BA5324D-ACD1-43D7-B014-DB490092507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2000" b="1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Дотации   </a:t>
          </a:r>
          <a:r>
            <a:rPr lang="ru-RU" sz="20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+ 2,4</a:t>
          </a:r>
          <a:endParaRPr lang="ru-RU" sz="2000" b="1" cap="none" spc="50" dirty="0">
            <a:ln w="11430"/>
            <a:solidFill>
              <a:srgbClr val="00B05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893ED60-6064-4CAD-9D3E-E19643E562EE}" type="parTrans" cxnId="{4422170B-D54E-426E-8FAB-0C46324440AE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24515D4-FE55-4D45-A718-7C04F14BF91C}" type="sibTrans" cxnId="{4422170B-D54E-426E-8FAB-0C46324440AE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9B4130A-EC57-4D94-8E24-38E200A30BB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2000" b="1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Иные трансферты  </a:t>
          </a:r>
          <a:r>
            <a:rPr lang="ru-RU" sz="20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– 21,3</a:t>
          </a:r>
          <a:endParaRPr lang="ru-RU" sz="2000" b="1" cap="none" spc="50" dirty="0">
            <a:ln w="11430"/>
            <a:solidFill>
              <a:srgbClr val="FF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45E3D8D-51E9-40B4-8996-6D74CDEF3031}" type="parTrans" cxnId="{64B940A9-8A58-4BEA-8351-135AF8905FE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B27D172-ABAD-405A-898C-3C0310BE1624}" type="sibTrans" cxnId="{64B940A9-8A58-4BEA-8351-135AF8905FE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DF81699-9574-4F54-A23C-FB0EF2441AC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rPr>
            <a:t>Прочие безвозмездные поступления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Arial" pitchFamily="34" charset="0"/>
            </a:rPr>
            <a:t>(средства спонсоров)</a:t>
          </a:r>
          <a:endParaRPr lang="ru-RU" sz="2000" b="1" cap="none" spc="50" dirty="0">
            <a:ln w="11430"/>
            <a:solidFill>
              <a:sysClr val="windowText" lastClr="000000"/>
            </a:solidFill>
            <a:effectLst/>
            <a:latin typeface="+mn-lt"/>
            <a:cs typeface="Arial" pitchFamily="34" charset="0"/>
          </a:endParaRPr>
        </a:p>
      </dgm:t>
    </dgm:pt>
    <dgm:pt modelId="{0B64FA87-3104-46C2-B36C-BB8259CEB490}" type="parTrans" cxnId="{5068DAC7-B718-46E3-9179-1DAC0D9FB038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8868A8F-1139-46F6-B8B6-29FFC07CD447}" type="sibTrans" cxnId="{5068DAC7-B718-46E3-9179-1DAC0D9FB038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2000" b="1" cap="none" spc="50">
            <a:ln w="11430"/>
            <a:solidFill>
              <a:sysClr val="windowText" lastClr="0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AF2FD9C-06CE-4AAE-9A87-AF34E51117C4}" type="pres">
      <dgm:prSet presAssocID="{436ECE75-2D16-4236-9E74-A95FF8ED70E0}" presName="linear" presStyleCnt="0">
        <dgm:presLayoutVars>
          <dgm:animLvl val="lvl"/>
          <dgm:resizeHandles val="exact"/>
        </dgm:presLayoutVars>
      </dgm:prSet>
      <dgm:spPr/>
    </dgm:pt>
    <dgm:pt modelId="{225CCED0-FFBD-4DA8-8899-75D4FADA2DC8}" type="pres">
      <dgm:prSet presAssocID="{A81CE9B7-DDB9-47B9-9491-F051CCA04008}" presName="parentText" presStyleLbl="node1" presStyleIdx="0" presStyleCnt="5" custScaleY="43415" custLinFactY="-63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9DF74-AA0F-41DB-BE10-4CB84FFF3617}" type="pres">
      <dgm:prSet presAssocID="{7FE6940F-DA89-48DB-8373-78B8398D4DC3}" presName="spacer" presStyleCnt="0"/>
      <dgm:spPr/>
    </dgm:pt>
    <dgm:pt modelId="{50CBEBA5-6AF1-4A28-8256-3E2F9D528AB3}" type="pres">
      <dgm:prSet presAssocID="{749C7674-56C9-4F80-9EED-C9B1BB0E946D}" presName="parentText" presStyleLbl="node1" presStyleIdx="1" presStyleCnt="5" custScaleY="43032" custLinFactNeighborY="-88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6BEF3-B81A-48CF-AA98-8B56DF0C79C7}" type="pres">
      <dgm:prSet presAssocID="{E6B9704A-804A-4C6F-8B4B-93604F70A364}" presName="spacer" presStyleCnt="0"/>
      <dgm:spPr/>
    </dgm:pt>
    <dgm:pt modelId="{F1026814-3186-4106-8EEB-A5D578B703FF}" type="pres">
      <dgm:prSet presAssocID="{5BA5324D-ACD1-43D7-B014-DB4900925072}" presName="parentText" presStyleLbl="node1" presStyleIdx="2" presStyleCnt="5" custScaleY="39713" custLinFactNeighborY="-487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EA0D6-E48E-4C13-A84C-21DD2DDFD63D}" type="pres">
      <dgm:prSet presAssocID="{D24515D4-FE55-4D45-A718-7C04F14BF91C}" presName="spacer" presStyleCnt="0"/>
      <dgm:spPr/>
    </dgm:pt>
    <dgm:pt modelId="{F17316D9-24F5-4CD9-8F1C-8F45BC46BA76}" type="pres">
      <dgm:prSet presAssocID="{29B4130A-EC57-4D94-8E24-38E200A30BB9}" presName="parentText" presStyleLbl="node1" presStyleIdx="3" presStyleCnt="5" custScaleY="44631" custLinFactNeighborY="-252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6E9CF-7979-4BE3-91C5-FE02355B47D6}" type="pres">
      <dgm:prSet presAssocID="{DB27D172-ABAD-405A-898C-3C0310BE1624}" presName="spacer" presStyleCnt="0"/>
      <dgm:spPr/>
    </dgm:pt>
    <dgm:pt modelId="{7656067A-4ED4-484E-8866-1E3491056CA5}" type="pres">
      <dgm:prSet presAssocID="{5DF81699-9574-4F54-A23C-FB0EF2441AC5}" presName="parentText" presStyleLbl="node1" presStyleIdx="4" presStyleCnt="5" custScaleY="45823" custLinFactNeighborY="118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7B98C4-1C7D-4E22-83B8-7AAF14CD001F}" type="presOf" srcId="{5DF81699-9574-4F54-A23C-FB0EF2441AC5}" destId="{7656067A-4ED4-484E-8866-1E3491056CA5}" srcOrd="0" destOrd="0" presId="urn:microsoft.com/office/officeart/2005/8/layout/vList2"/>
    <dgm:cxn modelId="{0C886179-4382-46B5-8CFE-AEE2143E9F00}" type="presOf" srcId="{A81CE9B7-DDB9-47B9-9491-F051CCA04008}" destId="{225CCED0-FFBD-4DA8-8899-75D4FADA2DC8}" srcOrd="0" destOrd="0" presId="urn:microsoft.com/office/officeart/2005/8/layout/vList2"/>
    <dgm:cxn modelId="{68B75665-C2E0-4387-8079-EC15B99341B4}" type="presOf" srcId="{436ECE75-2D16-4236-9E74-A95FF8ED70E0}" destId="{3AF2FD9C-06CE-4AAE-9A87-AF34E51117C4}" srcOrd="0" destOrd="0" presId="urn:microsoft.com/office/officeart/2005/8/layout/vList2"/>
    <dgm:cxn modelId="{1AAA8392-2597-4676-BDD7-49D81C1EF52B}" type="presOf" srcId="{749C7674-56C9-4F80-9EED-C9B1BB0E946D}" destId="{50CBEBA5-6AF1-4A28-8256-3E2F9D528AB3}" srcOrd="0" destOrd="0" presId="urn:microsoft.com/office/officeart/2005/8/layout/vList2"/>
    <dgm:cxn modelId="{64B940A9-8A58-4BEA-8351-135AF8905FE0}" srcId="{436ECE75-2D16-4236-9E74-A95FF8ED70E0}" destId="{29B4130A-EC57-4D94-8E24-38E200A30BB9}" srcOrd="3" destOrd="0" parTransId="{C45E3D8D-51E9-40B4-8996-6D74CDEF3031}" sibTransId="{DB27D172-ABAD-405A-898C-3C0310BE1624}"/>
    <dgm:cxn modelId="{4422170B-D54E-426E-8FAB-0C46324440AE}" srcId="{436ECE75-2D16-4236-9E74-A95FF8ED70E0}" destId="{5BA5324D-ACD1-43D7-B014-DB4900925072}" srcOrd="2" destOrd="0" parTransId="{F893ED60-6064-4CAD-9D3E-E19643E562EE}" sibTransId="{D24515D4-FE55-4D45-A718-7C04F14BF91C}"/>
    <dgm:cxn modelId="{73F19D58-F616-48C1-BEE0-5C58DC56A5B1}" srcId="{436ECE75-2D16-4236-9E74-A95FF8ED70E0}" destId="{A81CE9B7-DDB9-47B9-9491-F051CCA04008}" srcOrd="0" destOrd="0" parTransId="{10DD281C-9D73-432E-9524-D6D9BFF9BEF9}" sibTransId="{7FE6940F-DA89-48DB-8373-78B8398D4DC3}"/>
    <dgm:cxn modelId="{62F31809-ED7F-4B3D-A164-C422EA3B4486}" type="presOf" srcId="{5BA5324D-ACD1-43D7-B014-DB4900925072}" destId="{F1026814-3186-4106-8EEB-A5D578B703FF}" srcOrd="0" destOrd="0" presId="urn:microsoft.com/office/officeart/2005/8/layout/vList2"/>
    <dgm:cxn modelId="{39BAF614-EE90-4838-A687-3B5BF4CDB9F0}" type="presOf" srcId="{29B4130A-EC57-4D94-8E24-38E200A30BB9}" destId="{F17316D9-24F5-4CD9-8F1C-8F45BC46BA76}" srcOrd="0" destOrd="0" presId="urn:microsoft.com/office/officeart/2005/8/layout/vList2"/>
    <dgm:cxn modelId="{5068DAC7-B718-46E3-9179-1DAC0D9FB038}" srcId="{436ECE75-2D16-4236-9E74-A95FF8ED70E0}" destId="{5DF81699-9574-4F54-A23C-FB0EF2441AC5}" srcOrd="4" destOrd="0" parTransId="{0B64FA87-3104-46C2-B36C-BB8259CEB490}" sibTransId="{D8868A8F-1139-46F6-B8B6-29FFC07CD447}"/>
    <dgm:cxn modelId="{E48EABD8-C201-4105-880A-66FE995353B9}" srcId="{436ECE75-2D16-4236-9E74-A95FF8ED70E0}" destId="{749C7674-56C9-4F80-9EED-C9B1BB0E946D}" srcOrd="1" destOrd="0" parTransId="{0381ACD0-9588-434A-A099-529BBA5C0A46}" sibTransId="{E6B9704A-804A-4C6F-8B4B-93604F70A364}"/>
    <dgm:cxn modelId="{5E76CADB-DA5C-48AD-9653-74600CA7F8E7}" type="presParOf" srcId="{3AF2FD9C-06CE-4AAE-9A87-AF34E51117C4}" destId="{225CCED0-FFBD-4DA8-8899-75D4FADA2DC8}" srcOrd="0" destOrd="0" presId="urn:microsoft.com/office/officeart/2005/8/layout/vList2"/>
    <dgm:cxn modelId="{C084EA56-3CD2-4B34-8975-659D8FE41B64}" type="presParOf" srcId="{3AF2FD9C-06CE-4AAE-9A87-AF34E51117C4}" destId="{E659DF74-AA0F-41DB-BE10-4CB84FFF3617}" srcOrd="1" destOrd="0" presId="urn:microsoft.com/office/officeart/2005/8/layout/vList2"/>
    <dgm:cxn modelId="{58FE5348-56D7-49EE-BBEE-CC91543FDAC6}" type="presParOf" srcId="{3AF2FD9C-06CE-4AAE-9A87-AF34E51117C4}" destId="{50CBEBA5-6AF1-4A28-8256-3E2F9D528AB3}" srcOrd="2" destOrd="0" presId="urn:microsoft.com/office/officeart/2005/8/layout/vList2"/>
    <dgm:cxn modelId="{594C277F-C55E-496E-AE70-6AE2AF4BE781}" type="presParOf" srcId="{3AF2FD9C-06CE-4AAE-9A87-AF34E51117C4}" destId="{7376BEF3-B81A-48CF-AA98-8B56DF0C79C7}" srcOrd="3" destOrd="0" presId="urn:microsoft.com/office/officeart/2005/8/layout/vList2"/>
    <dgm:cxn modelId="{6012F746-2578-4CA6-8483-B91BF83FDE06}" type="presParOf" srcId="{3AF2FD9C-06CE-4AAE-9A87-AF34E51117C4}" destId="{F1026814-3186-4106-8EEB-A5D578B703FF}" srcOrd="4" destOrd="0" presId="urn:microsoft.com/office/officeart/2005/8/layout/vList2"/>
    <dgm:cxn modelId="{B10EAA1E-E092-4B90-98BA-B07780AE41A4}" type="presParOf" srcId="{3AF2FD9C-06CE-4AAE-9A87-AF34E51117C4}" destId="{6B2EA0D6-E48E-4C13-A84C-21DD2DDFD63D}" srcOrd="5" destOrd="0" presId="urn:microsoft.com/office/officeart/2005/8/layout/vList2"/>
    <dgm:cxn modelId="{48CCA321-431C-46F7-BC42-6C9AA10D42FC}" type="presParOf" srcId="{3AF2FD9C-06CE-4AAE-9A87-AF34E51117C4}" destId="{F17316D9-24F5-4CD9-8F1C-8F45BC46BA76}" srcOrd="6" destOrd="0" presId="urn:microsoft.com/office/officeart/2005/8/layout/vList2"/>
    <dgm:cxn modelId="{119189AA-2CA6-4E45-819A-6F1C7D3925C9}" type="presParOf" srcId="{3AF2FD9C-06CE-4AAE-9A87-AF34E51117C4}" destId="{01D6E9CF-7979-4BE3-91C5-FE02355B47D6}" srcOrd="7" destOrd="0" presId="urn:microsoft.com/office/officeart/2005/8/layout/vList2"/>
    <dgm:cxn modelId="{23A58D9F-FDBB-41BE-A9DE-4F1231A22705}" type="presParOf" srcId="{3AF2FD9C-06CE-4AAE-9A87-AF34E51117C4}" destId="{7656067A-4ED4-484E-8866-1E3491056CA5}" srcOrd="8" destOrd="0" presId="urn:microsoft.com/office/officeart/2005/8/layout/vList2"/>
  </dgm:cxnLst>
  <dgm:bg>
    <a:noFill/>
    <a:effectLst/>
  </dgm:bg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576190-612C-4D47-A5D7-05AED560DD3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674A7F-5DC4-4C9A-899A-ECF20924AD39}">
      <dgm:prSet phldrT="[Текст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600" b="1" i="0" strike="noStrike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/>
            </a:rPr>
            <a:t>Всего расходов на 2016 год–</a:t>
          </a:r>
        </a:p>
        <a:p>
          <a:pPr algn="l"/>
          <a:r>
            <a:rPr lang="ru-RU" sz="2800" b="1" i="0" strike="noStrike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/>
            </a:rPr>
            <a:t>5 483,3 млн руб.</a:t>
          </a:r>
          <a:endParaRPr lang="ru-RU" sz="2800" dirty="0">
            <a:solidFill>
              <a:schemeClr val="accent2">
                <a:lumMod val="50000"/>
              </a:schemeClr>
            </a:solidFill>
            <a:latin typeface="Georgia" pitchFamily="18" charset="0"/>
          </a:endParaRPr>
        </a:p>
      </dgm:t>
    </dgm:pt>
    <dgm:pt modelId="{3899B6E9-EB32-432C-8A92-CDC50E2F8AC1}" type="parTrans" cxnId="{FE4CA6F1-F738-44EA-865B-3A0B7B0976AA}">
      <dgm:prSet/>
      <dgm:spPr/>
      <dgm:t>
        <a:bodyPr/>
        <a:lstStyle/>
        <a:p>
          <a:endParaRPr lang="ru-RU"/>
        </a:p>
      </dgm:t>
    </dgm:pt>
    <dgm:pt modelId="{EC2A9022-DE56-4E9B-B5E0-2A13A64379B8}" type="sibTrans" cxnId="{FE4CA6F1-F738-44EA-865B-3A0B7B0976AA}">
      <dgm:prSet/>
      <dgm:spPr/>
      <dgm:t>
        <a:bodyPr/>
        <a:lstStyle/>
        <a:p>
          <a:endParaRPr lang="ru-RU"/>
        </a:p>
      </dgm:t>
    </dgm:pt>
    <dgm:pt modelId="{77F78D27-E50A-439D-B9C8-C40847BEBDDC}" type="pres">
      <dgm:prSet presAssocID="{9E576190-612C-4D47-A5D7-05AED560DD3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1144DB-6559-4C26-9EFD-794C26CD57D1}" type="pres">
      <dgm:prSet presAssocID="{BC674A7F-5DC4-4C9A-899A-ECF20924AD39}" presName="com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2AF647D-96E8-4BF7-B226-AA5B5F09167D}" type="pres">
      <dgm:prSet presAssocID="{BC674A7F-5DC4-4C9A-899A-ECF20924AD39}" presName="box" presStyleLbl="node1" presStyleIdx="0" presStyleCnt="1"/>
      <dgm:spPr/>
      <dgm:t>
        <a:bodyPr/>
        <a:lstStyle/>
        <a:p>
          <a:endParaRPr lang="ru-RU"/>
        </a:p>
      </dgm:t>
    </dgm:pt>
    <dgm:pt modelId="{7AE1711B-9F29-4FBB-B120-B0928B5B0206}" type="pres">
      <dgm:prSet presAssocID="{BC674A7F-5DC4-4C9A-899A-ECF20924AD39}" presName="img" presStyleLbl="fgImgPlace1" presStyleIdx="0" presStyleCnt="1" custScaleX="62405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7947BB2-913A-46BF-B010-578EECA7E5AF}" type="pres">
      <dgm:prSet presAssocID="{BC674A7F-5DC4-4C9A-899A-ECF20924AD3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CA6F1-F738-44EA-865B-3A0B7B0976AA}" srcId="{9E576190-612C-4D47-A5D7-05AED560DD3B}" destId="{BC674A7F-5DC4-4C9A-899A-ECF20924AD39}" srcOrd="0" destOrd="0" parTransId="{3899B6E9-EB32-432C-8A92-CDC50E2F8AC1}" sibTransId="{EC2A9022-DE56-4E9B-B5E0-2A13A64379B8}"/>
    <dgm:cxn modelId="{9BD4BD55-D27D-48E6-96DD-1CA0AD02A2BC}" type="presOf" srcId="{BC674A7F-5DC4-4C9A-899A-ECF20924AD39}" destId="{02AF647D-96E8-4BF7-B226-AA5B5F09167D}" srcOrd="0" destOrd="0" presId="urn:microsoft.com/office/officeart/2005/8/layout/vList4"/>
    <dgm:cxn modelId="{269210AD-0547-46CD-81B8-6AAEAD9D2D2E}" type="presOf" srcId="{BC674A7F-5DC4-4C9A-899A-ECF20924AD39}" destId="{97947BB2-913A-46BF-B010-578EECA7E5AF}" srcOrd="1" destOrd="0" presId="urn:microsoft.com/office/officeart/2005/8/layout/vList4"/>
    <dgm:cxn modelId="{DED7D6E4-F651-4410-84A8-AEAC3140B329}" type="presOf" srcId="{9E576190-612C-4D47-A5D7-05AED560DD3B}" destId="{77F78D27-E50A-439D-B9C8-C40847BEBDDC}" srcOrd="0" destOrd="0" presId="urn:microsoft.com/office/officeart/2005/8/layout/vList4"/>
    <dgm:cxn modelId="{3AEAD387-6EF6-4FB2-829E-57E7AAF0A015}" type="presParOf" srcId="{77F78D27-E50A-439D-B9C8-C40847BEBDDC}" destId="{FE1144DB-6559-4C26-9EFD-794C26CD57D1}" srcOrd="0" destOrd="0" presId="urn:microsoft.com/office/officeart/2005/8/layout/vList4"/>
    <dgm:cxn modelId="{F75B20B3-03E5-4C55-9FF8-4B9E3CED7CB8}" type="presParOf" srcId="{FE1144DB-6559-4C26-9EFD-794C26CD57D1}" destId="{02AF647D-96E8-4BF7-B226-AA5B5F09167D}" srcOrd="0" destOrd="0" presId="urn:microsoft.com/office/officeart/2005/8/layout/vList4"/>
    <dgm:cxn modelId="{2A8F4933-E846-4DDC-A97B-1238C9B95EF2}" type="presParOf" srcId="{FE1144DB-6559-4C26-9EFD-794C26CD57D1}" destId="{7AE1711B-9F29-4FBB-B120-B0928B5B0206}" srcOrd="1" destOrd="0" presId="urn:microsoft.com/office/officeart/2005/8/layout/vList4"/>
    <dgm:cxn modelId="{9888E572-0B3E-4DAD-82FA-5412A9F945A2}" type="presParOf" srcId="{FE1144DB-6559-4C26-9EFD-794C26CD57D1}" destId="{97947BB2-913A-46BF-B010-578EECA7E5AF}" srcOrd="2" destOrd="0" presId="urn:microsoft.com/office/officeart/2005/8/layout/vList4"/>
  </dgm:cxnLst>
  <dgm:bg>
    <a:solidFill>
      <a:schemeClr val="accent2">
        <a:lumMod val="40000"/>
        <a:lumOff val="6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0.02632</cdr:x>
      <cdr:y>6.91186E-7</cdr:y>
    </cdr:from>
    <cdr:to>
      <cdr:x>0.34209</cdr:x>
      <cdr:y>0.14813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"/>
          <a:ext cx="857224" cy="214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2 054,7</a:t>
          </a:r>
          <a:endParaRPr lang="en-US" sz="1600" b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0.32143</cdr:x>
      <cdr:y>0.13472</cdr:y>
    </cdr:from>
    <cdr:to>
      <cdr:x>0.4742</cdr:x>
      <cdr:y>0.16632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>
          <a:off x="642942" y="194912"/>
          <a:ext cx="305573" cy="45719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0.836</cdr:x>
      <cdr:y>0</cdr:y>
    </cdr:from>
    <cdr:to>
      <cdr:x>0.98025</cdr:x>
      <cdr:y>0.09875</cdr:y>
    </cdr:to>
    <cdr:sp macro="" textlink="">
      <cdr:nvSpPr>
        <cdr:cNvPr id="32256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49564" y="0"/>
          <a:ext cx="1423445" cy="665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0.35521</cdr:x>
      <cdr:y>0.29738</cdr:y>
    </cdr:from>
    <cdr:to>
      <cdr:x>0.46446</cdr:x>
      <cdr:y>0.39938</cdr:y>
    </cdr:to>
    <cdr:grpSp>
      <cdr:nvGrpSpPr>
        <cdr:cNvPr id="20" name="Группа 19"/>
        <cdr:cNvGrpSpPr/>
      </cdr:nvGrpSpPr>
      <cdr:grpSpPr>
        <a:xfrm xmlns:a="http://schemas.openxmlformats.org/drawingml/2006/main">
          <a:off x="3505177" y="1785925"/>
          <a:ext cx="1078068" cy="612564"/>
          <a:chOff x="3417056" y="1772292"/>
          <a:chExt cx="1078068" cy="612564"/>
        </a:xfrm>
      </cdr:grpSpPr>
      <cdr:sp macro="" textlink="">
        <cdr:nvSpPr>
          <cdr:cNvPr id="322564" name="AutoShape 4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417056" y="1772292"/>
            <a:ext cx="1078068" cy="612564"/>
          </a:xfrm>
          <a:prstGeom xmlns:a="http://schemas.openxmlformats.org/drawingml/2006/main" prst="upArrow">
            <a:avLst>
              <a:gd name="adj1" fmla="val 50000"/>
              <a:gd name="adj2" fmla="val 25000"/>
            </a:avLst>
          </a:prstGeom>
          <a:solidFill xmlns:a="http://schemas.openxmlformats.org/drawingml/2006/main">
            <a:srgbClr val="CCFFCC">
              <a:alpha val="71765"/>
            </a:srgbClr>
          </a:solidFill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  <a:scene3d xmlns:a="http://schemas.openxmlformats.org/drawingml/2006/main">
            <a:camera prst="orthographicFront"/>
            <a:lightRig rig="threePt" dir="t"/>
          </a:scene3d>
          <a:sp3d xmlns:a="http://schemas.openxmlformats.org/drawingml/2006/main"/>
        </cdr:spPr>
      </cdr:sp>
      <cdr:sp macro="" textlink="">
        <cdr:nvSpPr>
          <cdr:cNvPr id="322569" name="Text Box 9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639084" y="1910419"/>
            <a:ext cx="656216" cy="47443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scene3d xmlns:a="http://schemas.openxmlformats.org/drawingml/2006/main">
            <a:camera prst="orthographicFront"/>
            <a:lightRig rig="threePt" dir="t"/>
          </a:scene3d>
          <a:sp3d xmlns:a="http://schemas.openxmlformats.org/drawingml/2006/main"/>
        </cdr:spPr>
        <cdr:txBody>
          <a:bodyPr xmlns:a="http://schemas.openxmlformats.org/drawingml/2006/main" vertOverflow="clip" wrap="square" lIns="27432" tIns="27432" rIns="27432" bIns="0" anchor="t" upright="1"/>
          <a:lstStyle xmlns:a="http://schemas.openxmlformats.org/drawingml/2006/main"/>
          <a:p xmlns:a="http://schemas.openxmlformats.org/drawingml/2006/main">
            <a:pPr algn="ctr" rtl="0">
              <a:defRPr sz="1000"/>
            </a:pPr>
            <a:r>
              <a:rPr lang="ru-RU" sz="12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lang="ru-RU" sz="1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829,9</a:t>
            </a:r>
            <a:endParaRPr lang="ru-RU" sz="1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  <a:p xmlns:a="http://schemas.openxmlformats.org/drawingml/2006/main">
            <a:pPr algn="ctr" rtl="0">
              <a:defRPr sz="1000"/>
            </a:pPr>
            <a:r>
              <a:rPr lang="ru-RU" sz="12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+29,1%</a:t>
            </a:r>
          </a:p>
        </cdr:txBody>
      </cdr:sp>
    </cdr:grpSp>
  </cdr:relSizeAnchor>
  <cdr:relSizeAnchor xmlns:cdr="http://schemas.openxmlformats.org/drawingml/2006/chartDrawing">
    <cdr:from>
      <cdr:x>0.58687</cdr:x>
      <cdr:y>0.32117</cdr:y>
    </cdr:from>
    <cdr:to>
      <cdr:x>0.68737</cdr:x>
      <cdr:y>0.41768</cdr:y>
    </cdr:to>
    <cdr:grpSp>
      <cdr:nvGrpSpPr>
        <cdr:cNvPr id="22" name="Группа 21"/>
        <cdr:cNvGrpSpPr/>
      </cdr:nvGrpSpPr>
      <cdr:grpSpPr>
        <a:xfrm xmlns:a="http://schemas.openxmlformats.org/drawingml/2006/main">
          <a:off x="5791174" y="1928796"/>
          <a:ext cx="991724" cy="579594"/>
          <a:chOff x="5958435" y="1884715"/>
          <a:chExt cx="991724" cy="579534"/>
        </a:xfrm>
      </cdr:grpSpPr>
      <cdr:sp macro="" textlink="">
        <cdr:nvSpPr>
          <cdr:cNvPr id="322566" name="AutoShape 6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0800000">
            <a:off x="5958435" y="1884715"/>
            <a:ext cx="991724" cy="579534"/>
          </a:xfrm>
          <a:prstGeom xmlns:a="http://schemas.openxmlformats.org/drawingml/2006/main" prst="upArrow">
            <a:avLst>
              <a:gd name="adj1" fmla="val 50000"/>
              <a:gd name="adj2" fmla="val 25000"/>
            </a:avLst>
          </a:prstGeom>
          <a:solidFill xmlns:a="http://schemas.openxmlformats.org/drawingml/2006/main">
            <a:srgbClr val="CCFFCC">
              <a:alpha val="72000"/>
            </a:srgbClr>
          </a:solidFill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  <a:scene3d xmlns:a="http://schemas.openxmlformats.org/drawingml/2006/main">
            <a:camera prst="orthographicFront"/>
            <a:lightRig rig="threePt" dir="t"/>
          </a:scene3d>
          <a:sp3d xmlns:a="http://schemas.openxmlformats.org/drawingml/2006/main"/>
        </cdr:spPr>
      </cdr:sp>
      <cdr:sp macro="" textlink="">
        <cdr:nvSpPr>
          <cdr:cNvPr id="322570" name="Text Box 10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188950" y="1903573"/>
            <a:ext cx="594540" cy="45389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scene3d xmlns:a="http://schemas.openxmlformats.org/drawingml/2006/main">
            <a:camera prst="orthographicFront"/>
            <a:lightRig rig="threePt" dir="t"/>
          </a:scene3d>
          <a:sp3d xmlns:a="http://schemas.openxmlformats.org/drawingml/2006/main"/>
        </cdr:spPr>
        <cdr:txBody>
          <a:bodyPr xmlns:a="http://schemas.openxmlformats.org/drawingml/2006/main" vertOverflow="clip" wrap="square" lIns="27432" tIns="27432" rIns="0" bIns="0" anchor="t" upright="1"/>
          <a:lstStyle xmlns:a="http://schemas.openxmlformats.org/drawingml/2006/main"/>
          <a:p xmlns:a="http://schemas.openxmlformats.org/drawingml/2006/main">
            <a:pPr algn="l" rtl="0">
              <a:defRPr sz="1000"/>
            </a:pPr>
            <a:r>
              <a:rPr lang="ru-RU" sz="12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- 1 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625,4</a:t>
            </a:r>
            <a:endParaRPr lang="ru-RU" sz="1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  <a:p xmlns:a="http://schemas.openxmlformats.org/drawingml/2006/main">
            <a:pPr algn="l" rtl="0">
              <a:defRPr sz="1000"/>
            </a:pPr>
            <a:r>
              <a:rPr lang="ru-RU" sz="12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ru-RU" sz="1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44,2%</a:t>
            </a:r>
            <a:endParaRPr lang="ru-RU" sz="1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cdr:txBody>
      </cdr:sp>
    </cdr:grpSp>
  </cdr:relSizeAnchor>
  <cdr:relSizeAnchor xmlns:cdr="http://schemas.openxmlformats.org/drawingml/2006/chartDrawing">
    <cdr:from>
      <cdr:x>0.36245</cdr:x>
      <cdr:y>0.48771</cdr:y>
    </cdr:from>
    <cdr:to>
      <cdr:x>0.47022</cdr:x>
      <cdr:y>0.59192</cdr:y>
    </cdr:to>
    <cdr:grpSp>
      <cdr:nvGrpSpPr>
        <cdr:cNvPr id="21" name="Группа 20"/>
        <cdr:cNvGrpSpPr/>
      </cdr:nvGrpSpPr>
      <cdr:grpSpPr>
        <a:xfrm xmlns:a="http://schemas.openxmlformats.org/drawingml/2006/main">
          <a:off x="3576620" y="2928957"/>
          <a:ext cx="1063464" cy="625836"/>
          <a:chOff x="3457712" y="2890161"/>
          <a:chExt cx="1063464" cy="625837"/>
        </a:xfrm>
      </cdr:grpSpPr>
      <cdr:sp macro="" textlink="">
        <cdr:nvSpPr>
          <cdr:cNvPr id="322565" name="AutoShape 5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457712" y="2890161"/>
            <a:ext cx="1063464" cy="625837"/>
          </a:xfrm>
          <a:prstGeom xmlns:a="http://schemas.openxmlformats.org/drawingml/2006/main" prst="upArrow">
            <a:avLst>
              <a:gd name="adj1" fmla="val 50000"/>
              <a:gd name="adj2" fmla="val 25000"/>
            </a:avLst>
          </a:prstGeom>
          <a:solidFill xmlns:a="http://schemas.openxmlformats.org/drawingml/2006/main">
            <a:srgbClr val="FF8080"/>
          </a:solidFill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  <a:scene3d xmlns:a="http://schemas.openxmlformats.org/drawingml/2006/main">
            <a:camera prst="orthographicFront"/>
            <a:lightRig rig="threePt" dir="t"/>
          </a:scene3d>
          <a:sp3d xmlns:a="http://schemas.openxmlformats.org/drawingml/2006/main"/>
        </cdr:spPr>
      </cdr:sp>
      <cdr:sp macro="" textlink="">
        <cdr:nvSpPr>
          <cdr:cNvPr id="322571" name="Text Box 11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576620" y="3000423"/>
            <a:ext cx="875776" cy="478941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scene3d xmlns:a="http://schemas.openxmlformats.org/drawingml/2006/main">
            <a:camera prst="orthographicFront"/>
            <a:lightRig rig="threePt" dir="t"/>
          </a:scene3d>
          <a:sp3d xmlns:a="http://schemas.openxmlformats.org/drawingml/2006/main"/>
        </cdr:spPr>
        <cdr:txBody>
          <a:bodyPr xmlns:a="http://schemas.openxmlformats.org/drawingml/2006/main" vertOverflow="clip" wrap="square" lIns="36576" tIns="32004" rIns="36576" bIns="0" anchor="t" upright="1"/>
          <a:lstStyle xmlns:a="http://schemas.openxmlformats.org/drawingml/2006/main"/>
          <a:p xmlns:a="http://schemas.openxmlformats.org/drawingml/2006/main">
            <a:pPr algn="ctr" rtl="0">
              <a:defRPr sz="1000"/>
            </a:pPr>
            <a:r>
              <a:rPr lang="ru-RU" sz="13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lang="ru-RU" sz="13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89,3</a:t>
            </a:r>
            <a:endParaRPr lang="ru-RU" sz="13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  <a:p xmlns:a="http://schemas.openxmlformats.org/drawingml/2006/main">
            <a:pPr algn="ctr" rtl="0">
              <a:defRPr sz="1000"/>
            </a:pPr>
            <a:r>
              <a:rPr lang="ru-RU" sz="13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lang="ru-RU" sz="13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11,7%</a:t>
            </a:r>
            <a:endParaRPr lang="ru-RU" sz="13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cdr:txBody>
      </cdr:sp>
    </cdr:grpSp>
  </cdr:relSizeAnchor>
  <cdr:relSizeAnchor xmlns:cdr="http://schemas.openxmlformats.org/drawingml/2006/chartDrawing">
    <cdr:from>
      <cdr:x>0.58687</cdr:x>
      <cdr:y>0.46392</cdr:y>
    </cdr:from>
    <cdr:to>
      <cdr:x>0.68737</cdr:x>
      <cdr:y>0.55617</cdr:y>
    </cdr:to>
    <cdr:grpSp>
      <cdr:nvGrpSpPr>
        <cdr:cNvPr id="23" name="Группа 22"/>
        <cdr:cNvGrpSpPr/>
      </cdr:nvGrpSpPr>
      <cdr:grpSpPr>
        <a:xfrm xmlns:a="http://schemas.openxmlformats.org/drawingml/2006/main">
          <a:off x="5791174" y="2786085"/>
          <a:ext cx="991724" cy="554011"/>
          <a:chOff x="5961297" y="2771012"/>
          <a:chExt cx="991724" cy="554010"/>
        </a:xfrm>
      </cdr:grpSpPr>
      <cdr:sp macro="" textlink="">
        <cdr:nvSpPr>
          <cdr:cNvPr id="322568" name="AutoShape 8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 rot="10800000">
            <a:off x="5961297" y="2771012"/>
            <a:ext cx="991724" cy="554010"/>
          </a:xfrm>
          <a:prstGeom xmlns:a="http://schemas.openxmlformats.org/drawingml/2006/main" prst="upArrow">
            <a:avLst>
              <a:gd name="adj1" fmla="val 50000"/>
              <a:gd name="adj2" fmla="val 25000"/>
            </a:avLst>
          </a:prstGeom>
          <a:solidFill xmlns:a="http://schemas.openxmlformats.org/drawingml/2006/main">
            <a:srgbClr val="FF8080"/>
          </a:solidFill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  <a:scene3d xmlns:a="http://schemas.openxmlformats.org/drawingml/2006/main">
            <a:camera prst="orthographicFront"/>
            <a:lightRig rig="threePt" dir="t"/>
          </a:scene3d>
          <a:sp3d xmlns:a="http://schemas.openxmlformats.org/drawingml/2006/main"/>
        </cdr:spPr>
      </cdr:sp>
      <cdr:sp macro="" textlink="">
        <cdr:nvSpPr>
          <cdr:cNvPr id="322595" name="Text Box 1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030274" y="2786386"/>
            <a:ext cx="858507" cy="49695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scene3d xmlns:a="http://schemas.openxmlformats.org/drawingml/2006/main">
            <a:camera prst="orthographicFront"/>
            <a:lightRig rig="threePt" dir="t"/>
          </a:scene3d>
          <a:sp3d xmlns:a="http://schemas.openxmlformats.org/drawingml/2006/main"/>
        </cdr:spPr>
        <cdr:txBody>
          <a:bodyPr xmlns:a="http://schemas.openxmlformats.org/drawingml/2006/main" vertOverflow="clip" wrap="square" lIns="36576" tIns="27432" rIns="0" bIns="0" anchor="t" upright="1"/>
          <a:lstStyle xmlns:a="http://schemas.openxmlformats.org/drawingml/2006/main"/>
          <a:p xmlns:a="http://schemas.openxmlformats.org/drawingml/2006/main">
            <a:pPr algn="ctr" rtl="0">
              <a:defRPr sz="1000"/>
            </a:pPr>
            <a:r>
              <a:rPr lang="ru-RU" sz="13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ru-RU" sz="13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141,8</a:t>
            </a:r>
            <a:endParaRPr lang="ru-RU" sz="13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  <a:p xmlns:a="http://schemas.openxmlformats.org/drawingml/2006/main">
            <a:pPr algn="ctr" rtl="0">
              <a:defRPr sz="1000"/>
            </a:pPr>
            <a:r>
              <a:rPr lang="ru-RU" sz="13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-16,7</a:t>
            </a:r>
            <a:r>
              <a:rPr lang="ru-RU" sz="14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%</a:t>
            </a:r>
          </a:p>
        </cdr:txBody>
      </cdr:sp>
    </cdr:grpSp>
  </cdr:relSizeAnchor>
  <cdr:relSizeAnchor xmlns:cdr="http://schemas.openxmlformats.org/drawingml/2006/chartDrawing">
    <cdr:from>
      <cdr:x>0.58687</cdr:x>
      <cdr:y>0.60666</cdr:y>
    </cdr:from>
    <cdr:to>
      <cdr:x>0.68837</cdr:x>
      <cdr:y>0.69241</cdr:y>
    </cdr:to>
    <cdr:grpSp>
      <cdr:nvGrpSpPr>
        <cdr:cNvPr id="24" name="Группа 23"/>
        <cdr:cNvGrpSpPr/>
      </cdr:nvGrpSpPr>
      <cdr:grpSpPr>
        <a:xfrm xmlns:a="http://schemas.openxmlformats.org/drawingml/2006/main">
          <a:off x="5791174" y="3643315"/>
          <a:ext cx="1001592" cy="514974"/>
          <a:chOff x="5866763" y="3643675"/>
          <a:chExt cx="1001591" cy="514974"/>
        </a:xfrm>
      </cdr:grpSpPr>
      <cdr:sp macro="" textlink="">
        <cdr:nvSpPr>
          <cdr:cNvPr id="322567" name="AutoShape 7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866763" y="3643675"/>
            <a:ext cx="1001591" cy="514974"/>
          </a:xfrm>
          <a:prstGeom xmlns:a="http://schemas.openxmlformats.org/drawingml/2006/main" prst="upArrow">
            <a:avLst>
              <a:gd name="adj1" fmla="val 50000"/>
              <a:gd name="adj2" fmla="val 25000"/>
            </a:avLst>
          </a:prstGeom>
          <a:solidFill xmlns:a="http://schemas.openxmlformats.org/drawingml/2006/main">
            <a:srgbClr val="99CCFF"/>
          </a:solidFill>
          <a:ln xmlns:a="http://schemas.openxmlformats.org/drawingml/2006/main" w="9525">
            <a:solidFill>
              <a:srgbClr val="000000"/>
            </a:solidFill>
            <a:miter lim="800000"/>
            <a:headEnd/>
            <a:tailEnd/>
          </a:ln>
          <a:scene3d xmlns:a="http://schemas.openxmlformats.org/drawingml/2006/main">
            <a:camera prst="orthographicFront"/>
            <a:lightRig rig="threePt" dir="t"/>
          </a:scene3d>
          <a:sp3d xmlns:a="http://schemas.openxmlformats.org/drawingml/2006/main"/>
        </cdr:spPr>
      </cdr:sp>
      <cdr:sp macro="" textlink="">
        <cdr:nvSpPr>
          <cdr:cNvPr id="322574" name="Text Box 14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076949" y="3714781"/>
            <a:ext cx="587140" cy="44140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scene3d xmlns:a="http://schemas.openxmlformats.org/drawingml/2006/main">
            <a:camera prst="orthographicFront"/>
            <a:lightRig rig="threePt" dir="t"/>
          </a:scene3d>
          <a:sp3d xmlns:a="http://schemas.openxmlformats.org/drawingml/2006/main"/>
        </cdr:spPr>
        <cdr:txBody>
          <a:bodyPr xmlns:a="http://schemas.openxmlformats.org/drawingml/2006/main" vertOverflow="clip" wrap="square" lIns="36576" tIns="27432" rIns="36576" bIns="0" anchor="t" upright="1"/>
          <a:lstStyle xmlns:a="http://schemas.openxmlformats.org/drawingml/2006/main"/>
          <a:p xmlns:a="http://schemas.openxmlformats.org/drawingml/2006/main">
            <a:pPr algn="ctr" rtl="0">
              <a:defRPr sz="1000"/>
            </a:pPr>
            <a:r>
              <a:rPr lang="ru-RU" sz="13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+ </a:t>
            </a:r>
            <a:r>
              <a:rPr lang="ru-RU" sz="13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217,6</a:t>
            </a:r>
            <a:endParaRPr lang="ru-RU" sz="13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  <a:p xmlns:a="http://schemas.openxmlformats.org/drawingml/2006/main">
            <a:pPr algn="ctr" rtl="0">
              <a:defRPr sz="1000"/>
            </a:pPr>
            <a:r>
              <a:rPr lang="ru-RU" sz="13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+8,7</a:t>
            </a:r>
            <a:r>
              <a:rPr lang="ru-RU" sz="13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%</a:t>
            </a:r>
            <a:endParaRPr lang="ru-RU" sz="14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cdr:txBody>
      </cdr:sp>
    </cdr:grpSp>
  </cdr:relSizeAnchor>
  <cdr:relSizeAnchor xmlns:cdr="http://schemas.openxmlformats.org/drawingml/2006/chartDrawing">
    <cdr:from>
      <cdr:x>0.8635</cdr:x>
      <cdr:y>0.09825</cdr:y>
    </cdr:from>
    <cdr:to>
      <cdr:x>1</cdr:x>
      <cdr:y>0.17025</cdr:y>
    </cdr:to>
    <cdr:sp macro="" textlink="">
      <cdr:nvSpPr>
        <cdr:cNvPr id="322575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20932" y="661633"/>
          <a:ext cx="1346968" cy="4848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0.77882</cdr:x>
      <cdr:y>0.10706</cdr:y>
    </cdr:from>
    <cdr:to>
      <cdr:x>0.96332</cdr:x>
      <cdr:y>0.17006</cdr:y>
    </cdr:to>
    <cdr:sp macro="" textlink="">
      <cdr:nvSpPr>
        <cdr:cNvPr id="322576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85322" y="642942"/>
          <a:ext cx="1820628" cy="3783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1" i="0" strike="noStrike" dirty="0">
              <a:solidFill>
                <a:srgbClr val="000000"/>
              </a:solidFill>
              <a:latin typeface="Georgia" pitchFamily="18" charset="0"/>
              <a:cs typeface="Times New Roman"/>
            </a:rPr>
            <a:t>(</a:t>
          </a:r>
          <a:r>
            <a:rPr lang="ru-RU" sz="1600" b="1" i="0" strike="noStrike" dirty="0" err="1">
              <a:solidFill>
                <a:srgbClr val="000000"/>
              </a:solidFill>
              <a:latin typeface="Georgia" pitchFamily="18" charset="0"/>
              <a:cs typeface="Times New Roman"/>
            </a:rPr>
            <a:t>млн</a:t>
          </a:r>
          <a:r>
            <a:rPr lang="ru-RU" sz="1600" b="1" i="0" strike="noStrike" dirty="0">
              <a:solidFill>
                <a:srgbClr val="000000"/>
              </a:solidFill>
              <a:latin typeface="Georgia" pitchFamily="18" charset="0"/>
              <a:cs typeface="Times New Roman"/>
            </a:rPr>
            <a:t> руб., %)</a:t>
          </a:r>
        </a:p>
      </cdr:txBody>
    </cdr:sp>
  </cdr:relSizeAnchor>
  <cdr:relSizeAnchor xmlns:cdr="http://schemas.openxmlformats.org/drawingml/2006/chartDrawing">
    <cdr:from>
      <cdr:x>0.07125</cdr:x>
      <cdr:y>0.8255</cdr:y>
    </cdr:from>
    <cdr:to>
      <cdr:x>0.32525</cdr:x>
      <cdr:y>0.94675</cdr:y>
    </cdr:to>
    <cdr:sp macro="" textlink="">
      <cdr:nvSpPr>
        <cdr:cNvPr id="322599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3088" y="5551199"/>
          <a:ext cx="2506446" cy="8153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20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2014 год                                    (6 </a:t>
          </a:r>
          <a:r>
            <a:rPr lang="ru-RU" sz="2000" b="1" i="0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113,6 </a:t>
          </a:r>
          <a:r>
            <a:rPr lang="ru-RU" sz="2000" b="1" i="0" strike="noStrike" dirty="0" err="1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20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 руб.)</a:t>
          </a:r>
        </a:p>
      </cdr:txBody>
    </cdr:sp>
  </cdr:relSizeAnchor>
  <cdr:relSizeAnchor xmlns:cdr="http://schemas.openxmlformats.org/drawingml/2006/chartDrawing">
    <cdr:from>
      <cdr:x>0.669</cdr:x>
      <cdr:y>0.8255</cdr:y>
    </cdr:from>
    <cdr:to>
      <cdr:x>0.921</cdr:x>
      <cdr:y>0.94675</cdr:y>
    </cdr:to>
    <cdr:sp macro="" textlink="">
      <cdr:nvSpPr>
        <cdr:cNvPr id="322600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01625" y="5551199"/>
          <a:ext cx="2486711" cy="8153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20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2016 год                                    (5 </a:t>
          </a:r>
          <a:r>
            <a:rPr lang="ru-RU" sz="2000" b="1" dirty="0" smtClean="0">
              <a:solidFill>
                <a:srgbClr val="000000"/>
              </a:solidFill>
              <a:latin typeface="Times New Roman"/>
              <a:cs typeface="Times New Roman"/>
            </a:rPr>
            <a:t>483,3</a:t>
          </a:r>
          <a:r>
            <a:rPr lang="ru-RU" sz="2000" b="1" i="0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2000" b="1" i="0" strike="noStrike" dirty="0" err="1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20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 руб.)</a:t>
          </a:r>
        </a:p>
      </cdr:txBody>
    </cdr:sp>
  </cdr:relSizeAnchor>
  <cdr:relSizeAnchor xmlns:cdr="http://schemas.openxmlformats.org/drawingml/2006/chartDrawing">
    <cdr:from>
      <cdr:x>0.3525</cdr:x>
      <cdr:y>0.8255</cdr:y>
    </cdr:from>
    <cdr:to>
      <cdr:x>0.6055</cdr:x>
      <cdr:y>0.94675</cdr:y>
    </cdr:to>
    <cdr:sp macro="" textlink="">
      <cdr:nvSpPr>
        <cdr:cNvPr id="322601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78435" y="5551199"/>
          <a:ext cx="2496578" cy="8153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20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2015 год                                    (7 </a:t>
          </a:r>
          <a:r>
            <a:rPr lang="ru-RU" sz="2000" b="1" i="0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032,9 </a:t>
          </a:r>
          <a:r>
            <a:rPr lang="ru-RU" sz="2000" b="1" i="0" strike="noStrike" dirty="0" err="1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2000" b="1" i="0" strike="noStrike" dirty="0">
              <a:solidFill>
                <a:srgbClr val="000000"/>
              </a:solidFill>
              <a:latin typeface="Times New Roman"/>
              <a:cs typeface="Times New Roman"/>
            </a:rPr>
            <a:t> руб.)</a:t>
          </a:r>
        </a:p>
      </cdr:txBody>
    </cdr:sp>
  </cdr:relSizeAnchor>
  <cdr:relSizeAnchor xmlns:cdr="http://schemas.openxmlformats.org/drawingml/2006/chartDrawing">
    <cdr:from>
      <cdr:x>0.28496</cdr:x>
      <cdr:y>0.8355</cdr:y>
    </cdr:from>
    <cdr:to>
      <cdr:x>0.40296</cdr:x>
      <cdr:y>0.93</cdr:y>
    </cdr:to>
    <cdr:sp macro="" textlink="">
      <cdr:nvSpPr>
        <cdr:cNvPr id="322602" name="AutoShape 2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-5400000">
          <a:off x="3076454" y="5353997"/>
          <a:ext cx="635480" cy="1164413"/>
        </a:xfrm>
        <a:custGeom xmlns:a="http://schemas.openxmlformats.org/drawingml/2006/main">
          <a:avLst/>
          <a:gdLst>
            <a:gd name="T0" fmla="*/ 549519 w 21600"/>
            <a:gd name="T1" fmla="*/ 0 h 21600"/>
            <a:gd name="T2" fmla="*/ 0 w 21600"/>
            <a:gd name="T3" fmla="*/ 538161 h 21600"/>
            <a:gd name="T4" fmla="*/ 549519 w 21600"/>
            <a:gd name="T5" fmla="*/ 1076322 h 21600"/>
            <a:gd name="T6" fmla="*/ 732692 w 21600"/>
            <a:gd name="T7" fmla="*/ 538161 h 21600"/>
            <a:gd name="T8" fmla="*/ 17694720 60000 65536"/>
            <a:gd name="T9" fmla="*/ 11796480 60000 65536"/>
            <a:gd name="T10" fmla="*/ 5898240 60000 65536"/>
            <a:gd name="T11" fmla="*/ 0 60000 65536"/>
            <a:gd name="T12" fmla="*/ 3375 w 21600"/>
            <a:gd name="T13" fmla="*/ 5400 h 21600"/>
            <a:gd name="T14" fmla="*/ 18900 w 21600"/>
            <a:gd name="T15" fmla="*/ 16200 h 21600"/>
          </a:gdLst>
          <a:ahLst/>
          <a:cxnLst>
            <a:cxn ang="T8">
              <a:pos x="T0" y="T1"/>
            </a:cxn>
            <a:cxn ang="T9">
              <a:pos x="T2" y="T3"/>
            </a:cxn>
            <a:cxn ang="T10">
              <a:pos x="T4" y="T5"/>
            </a:cxn>
            <a:cxn ang="T11">
              <a:pos x="T6" y="T7"/>
            </a:cxn>
          </a:cxnLst>
          <a:rect l="T12" t="T13" r="T14" b="T15"/>
          <a:pathLst>
            <a:path w="21600" h="21600">
              <a:moveTo>
                <a:pt x="16200" y="0"/>
              </a:moveTo>
              <a:lnTo>
                <a:pt x="16200" y="5400"/>
              </a:lnTo>
              <a:lnTo>
                <a:pt x="3375" y="5400"/>
              </a:lnTo>
              <a:lnTo>
                <a:pt x="3375" y="16200"/>
              </a:lnTo>
              <a:lnTo>
                <a:pt x="16200" y="16200"/>
              </a:lnTo>
              <a:lnTo>
                <a:pt x="16200" y="21600"/>
              </a:lnTo>
              <a:lnTo>
                <a:pt x="21600" y="10800"/>
              </a:lnTo>
              <a:close/>
            </a:path>
            <a:path w="21600" h="21600">
              <a:moveTo>
                <a:pt x="1350" y="5400"/>
              </a:moveTo>
              <a:lnTo>
                <a:pt x="1350" y="16200"/>
              </a:lnTo>
              <a:lnTo>
                <a:pt x="2700" y="16200"/>
              </a:lnTo>
              <a:lnTo>
                <a:pt x="2700" y="5400"/>
              </a:lnTo>
              <a:close/>
            </a:path>
            <a:path w="21600" h="21600">
              <a:moveTo>
                <a:pt x="0" y="5400"/>
              </a:moveTo>
              <a:lnTo>
                <a:pt x="0" y="16200"/>
              </a:lnTo>
              <a:lnTo>
                <a:pt x="675" y="16200"/>
              </a:lnTo>
              <a:lnTo>
                <a:pt x="675" y="5400"/>
              </a:lnTo>
              <a:close/>
            </a:path>
          </a:pathLst>
        </a:custGeom>
        <a:solidFill xmlns:a="http://schemas.openxmlformats.org/drawingml/2006/main">
          <a:srgbClr val="FFFFFF"/>
        </a:solidFill>
        <a:ln xmlns:a="http://schemas.openxmlformats.org/drawingml/2006/main" w="19050">
          <a:solidFill>
            <a:srgbClr val="8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strike="noStrike" dirty="0">
              <a:solidFill>
                <a:srgbClr val="800000"/>
              </a:solidFill>
              <a:latin typeface="Times New Roman"/>
              <a:cs typeface="Times New Roman"/>
            </a:rPr>
            <a:t>+ </a:t>
          </a:r>
          <a:r>
            <a:rPr lang="ru-RU" sz="1200" b="1" i="0" strike="noStrike" dirty="0" smtClean="0">
              <a:solidFill>
                <a:srgbClr val="800000"/>
              </a:solidFill>
              <a:latin typeface="Times New Roman"/>
              <a:cs typeface="Times New Roman"/>
            </a:rPr>
            <a:t>919,3</a:t>
          </a:r>
          <a:endParaRPr lang="ru-RU" sz="1200" b="1" i="0" strike="noStrike" dirty="0">
            <a:solidFill>
              <a:srgbClr val="8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200" b="1" i="0" strike="noStrike" dirty="0">
              <a:solidFill>
                <a:srgbClr val="800000"/>
              </a:solidFill>
              <a:latin typeface="Times New Roman"/>
              <a:cs typeface="Times New Roman"/>
            </a:rPr>
            <a:t>+ 15%</a:t>
          </a:r>
        </a:p>
      </cdr:txBody>
    </cdr:sp>
  </cdr:relSizeAnchor>
  <cdr:relSizeAnchor xmlns:cdr="http://schemas.openxmlformats.org/drawingml/2006/chartDrawing">
    <cdr:from>
      <cdr:x>0.5725</cdr:x>
      <cdr:y>0.83214</cdr:y>
    </cdr:from>
    <cdr:to>
      <cdr:x>0.6965</cdr:x>
      <cdr:y>0.93589</cdr:y>
    </cdr:to>
    <cdr:sp macro="" textlink="">
      <cdr:nvSpPr>
        <cdr:cNvPr id="322603" name="AutoShape 2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5912342" y="5332892"/>
          <a:ext cx="697682" cy="1223619"/>
        </a:xfrm>
        <a:custGeom xmlns:a="http://schemas.openxmlformats.org/drawingml/2006/main">
          <a:avLst/>
          <a:gdLst>
            <a:gd name="T0" fmla="*/ 599474 w 21600"/>
            <a:gd name="T1" fmla="*/ 0 h 21600"/>
            <a:gd name="T2" fmla="*/ 0 w 21600"/>
            <a:gd name="T3" fmla="*/ 565151 h 21600"/>
            <a:gd name="T4" fmla="*/ 599474 w 21600"/>
            <a:gd name="T5" fmla="*/ 1130301 h 21600"/>
            <a:gd name="T6" fmla="*/ 799299 w 21600"/>
            <a:gd name="T7" fmla="*/ 565151 h 21600"/>
            <a:gd name="T8" fmla="*/ 17694720 60000 65536"/>
            <a:gd name="T9" fmla="*/ 11796480 60000 65536"/>
            <a:gd name="T10" fmla="*/ 5898240 60000 65536"/>
            <a:gd name="T11" fmla="*/ 0 60000 65536"/>
            <a:gd name="T12" fmla="*/ 3375 w 21600"/>
            <a:gd name="T13" fmla="*/ 5400 h 21600"/>
            <a:gd name="T14" fmla="*/ 18900 w 21600"/>
            <a:gd name="T15" fmla="*/ 16200 h 21600"/>
          </a:gdLst>
          <a:ahLst/>
          <a:cxnLst>
            <a:cxn ang="T8">
              <a:pos x="T0" y="T1"/>
            </a:cxn>
            <a:cxn ang="T9">
              <a:pos x="T2" y="T3"/>
            </a:cxn>
            <a:cxn ang="T10">
              <a:pos x="T4" y="T5"/>
            </a:cxn>
            <a:cxn ang="T11">
              <a:pos x="T6" y="T7"/>
            </a:cxn>
          </a:cxnLst>
          <a:rect l="T12" t="T13" r="T14" b="T15"/>
          <a:pathLst>
            <a:path w="21600" h="21600">
              <a:moveTo>
                <a:pt x="16200" y="0"/>
              </a:moveTo>
              <a:lnTo>
                <a:pt x="16200" y="5400"/>
              </a:lnTo>
              <a:lnTo>
                <a:pt x="3375" y="5400"/>
              </a:lnTo>
              <a:lnTo>
                <a:pt x="3375" y="16200"/>
              </a:lnTo>
              <a:lnTo>
                <a:pt x="16200" y="16200"/>
              </a:lnTo>
              <a:lnTo>
                <a:pt x="16200" y="21600"/>
              </a:lnTo>
              <a:lnTo>
                <a:pt x="21600" y="10800"/>
              </a:lnTo>
              <a:close/>
            </a:path>
            <a:path w="21600" h="21600">
              <a:moveTo>
                <a:pt x="1350" y="5400"/>
              </a:moveTo>
              <a:lnTo>
                <a:pt x="1350" y="16200"/>
              </a:lnTo>
              <a:lnTo>
                <a:pt x="2700" y="16200"/>
              </a:lnTo>
              <a:lnTo>
                <a:pt x="2700" y="5400"/>
              </a:lnTo>
              <a:close/>
            </a:path>
            <a:path w="21600" h="21600">
              <a:moveTo>
                <a:pt x="0" y="5400"/>
              </a:moveTo>
              <a:lnTo>
                <a:pt x="0" y="16200"/>
              </a:lnTo>
              <a:lnTo>
                <a:pt x="675" y="16200"/>
              </a:lnTo>
              <a:lnTo>
                <a:pt x="675" y="5400"/>
              </a:lnTo>
              <a:close/>
            </a:path>
          </a:pathLst>
        </a:custGeom>
        <a:solidFill xmlns:a="http://schemas.openxmlformats.org/drawingml/2006/main">
          <a:srgbClr val="FFFFFF"/>
        </a:solidFill>
        <a:ln xmlns:a="http://schemas.openxmlformats.org/drawingml/2006/main" w="19050">
          <a:solidFill>
            <a:srgbClr val="003366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strike="noStrike" dirty="0">
              <a:solidFill>
                <a:srgbClr val="003366"/>
              </a:solidFill>
              <a:latin typeface="Times New Roman"/>
              <a:cs typeface="Times New Roman"/>
            </a:rPr>
            <a:t>- 1 </a:t>
          </a:r>
          <a:r>
            <a:rPr lang="ru-RU" sz="1200" b="1" dirty="0" smtClean="0">
              <a:solidFill>
                <a:srgbClr val="003366"/>
              </a:solidFill>
              <a:latin typeface="Times New Roman"/>
              <a:cs typeface="Times New Roman"/>
            </a:rPr>
            <a:t>549,6</a:t>
          </a:r>
          <a:endParaRPr lang="ru-RU" sz="1200" b="0" i="0" strike="noStrike" dirty="0">
            <a:solidFill>
              <a:srgbClr val="003366"/>
            </a:solidFill>
            <a:latin typeface="Arial Cyr"/>
          </a:endParaRPr>
        </a:p>
        <a:p xmlns:a="http://schemas.openxmlformats.org/drawingml/2006/main">
          <a:pPr algn="ctr" rtl="0">
            <a:defRPr sz="1000"/>
          </a:pPr>
          <a:r>
            <a:rPr lang="ru-RU" sz="1200" b="1" i="0" strike="noStrike" dirty="0">
              <a:solidFill>
                <a:srgbClr val="003366"/>
              </a:solidFill>
              <a:latin typeface="Times New Roman"/>
              <a:cs typeface="Times New Roman"/>
            </a:rPr>
            <a:t>- </a:t>
          </a:r>
          <a:r>
            <a:rPr lang="ru-RU" sz="1200" b="1" i="0" strike="noStrike" dirty="0" smtClean="0">
              <a:solidFill>
                <a:srgbClr val="003366"/>
              </a:solidFill>
              <a:latin typeface="Times New Roman"/>
              <a:cs typeface="Times New Roman"/>
            </a:rPr>
            <a:t>22%</a:t>
          </a:r>
          <a:endParaRPr lang="ru-RU" sz="1200" b="1" i="0" strike="noStrike" dirty="0">
            <a:solidFill>
              <a:srgbClr val="003366"/>
            </a:solidFill>
            <a:latin typeface="Times New Roman"/>
            <a:cs typeface="Times New Roman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0.79831</cdr:x>
      <cdr:y>0.7</cdr:y>
    </cdr:from>
    <cdr:to>
      <cdr:x>0.97012</cdr:x>
      <cdr:y>0.8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34305" y="5000635"/>
          <a:ext cx="1643074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0.50075</cdr:x>
      <cdr:y>0.4995</cdr:y>
    </cdr:from>
    <cdr:to>
      <cdr:x>0.5105</cdr:x>
      <cdr:y>0.528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41351" y="3363720"/>
          <a:ext cx="96212" cy="191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75" b="0" i="0" strike="noStrike">
              <a:solidFill>
                <a:srgbClr val="000000"/>
              </a:solidFill>
              <a:latin typeface="Arial Cyr"/>
            </a:rPr>
            <a:t>  </a:t>
          </a:r>
        </a:p>
      </cdr:txBody>
    </cdr:sp>
  </cdr:relSizeAnchor>
  <cdr:relSizeAnchor xmlns:cdr="http://schemas.openxmlformats.org/drawingml/2006/chartDrawing">
    <cdr:from>
      <cdr:x>0.29775</cdr:x>
      <cdr:y>0.17425</cdr:y>
    </cdr:from>
    <cdr:to>
      <cdr:x>0.34575</cdr:x>
      <cdr:y>0.2085</cdr:y>
    </cdr:to>
    <cdr:sp macro="" textlink="">
      <cdr:nvSpPr>
        <cdr:cNvPr id="1061" name="Text Box 3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8167" y="1173430"/>
          <a:ext cx="473659" cy="230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</cdr:x>
      <cdr:y>0</cdr:y>
    </cdr:from>
    <cdr:to>
      <cdr:x>0.0775</cdr:x>
      <cdr:y>0.0795</cdr:y>
    </cdr:to>
    <cdr:sp macro="" textlink="">
      <cdr:nvSpPr>
        <cdr:cNvPr id="106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764762" cy="5353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</cdr:x>
      <cdr:y>0</cdr:y>
    </cdr:from>
    <cdr:to>
      <cdr:x>0.0775</cdr:x>
      <cdr:y>0.0795</cdr:y>
    </cdr:to>
    <cdr:sp macro="" textlink="">
      <cdr:nvSpPr>
        <cdr:cNvPr id="1063" name="Text Box 3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764762" cy="5353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0.40531</cdr:x>
      <cdr:y>0.24653</cdr:y>
    </cdr:from>
    <cdr:to>
      <cdr:x>0.49831</cdr:x>
      <cdr:y>0.26528</cdr:y>
    </cdr:to>
    <cdr:sp macro="" textlink="">
      <cdr:nvSpPr>
        <cdr:cNvPr id="1087" name="AutoShape 6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-786185">
          <a:off x="4142418" y="1320877"/>
          <a:ext cx="950493" cy="100460"/>
        </a:xfrm>
        <a:prstGeom xmlns:a="http://schemas.openxmlformats.org/drawingml/2006/main" prst="rightArrow">
          <a:avLst>
            <a:gd name="adj1" fmla="val 50000"/>
            <a:gd name="adj2" fmla="val 181704"/>
          </a:avLst>
        </a:prstGeom>
        <a:solidFill xmlns:a="http://schemas.openxmlformats.org/drawingml/2006/main">
          <a:srgbClr val="00B050"/>
        </a:solidFill>
        <a:ln xmlns:a="http://schemas.openxmlformats.org/drawingml/2006/main" w="9525">
          <a:solidFill>
            <a:srgbClr val="00B050"/>
          </a:solidFill>
          <a:miter lim="800000"/>
          <a:headEnd/>
          <a:tailEnd/>
        </a:ln>
      </cdr:spPr>
    </cdr:sp>
  </cdr:relSizeAnchor>
  <cdr:relSizeAnchor xmlns:cdr="http://schemas.openxmlformats.org/drawingml/2006/chartDrawing">
    <cdr:from>
      <cdr:x>0.59399</cdr:x>
      <cdr:y>0.24654</cdr:y>
    </cdr:from>
    <cdr:to>
      <cdr:x>0.68699</cdr:x>
      <cdr:y>0.26454</cdr:y>
    </cdr:to>
    <cdr:sp macro="" textlink="">
      <cdr:nvSpPr>
        <cdr:cNvPr id="1088" name="AutoShape 6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-786185">
          <a:off x="6070788" y="1320929"/>
          <a:ext cx="950493" cy="96442"/>
        </a:xfrm>
        <a:prstGeom xmlns:a="http://schemas.openxmlformats.org/drawingml/2006/main" prst="rightArrow">
          <a:avLst>
            <a:gd name="adj1" fmla="val 50000"/>
            <a:gd name="adj2" fmla="val 189274"/>
          </a:avLst>
        </a:prstGeom>
        <a:solidFill xmlns:a="http://schemas.openxmlformats.org/drawingml/2006/main">
          <a:srgbClr val="00B050"/>
        </a:solidFill>
        <a:ln xmlns:a="http://schemas.openxmlformats.org/drawingml/2006/main" w="9525">
          <a:solidFill>
            <a:srgbClr val="00B050"/>
          </a:solidFill>
          <a:miter lim="800000"/>
          <a:headEnd/>
          <a:tailEnd/>
        </a:ln>
      </cdr:spPr>
    </cdr:sp>
  </cdr:relSizeAnchor>
  <cdr:relSizeAnchor xmlns:cdr="http://schemas.openxmlformats.org/drawingml/2006/chartDrawing">
    <cdr:from>
      <cdr:x>0.39865</cdr:x>
      <cdr:y>0.17143</cdr:y>
    </cdr:from>
    <cdr:to>
      <cdr:x>0.4734</cdr:x>
      <cdr:y>0.24286</cdr:y>
    </cdr:to>
    <cdr:sp macro="" textlink="">
      <cdr:nvSpPr>
        <cdr:cNvPr id="1085" name="Text Box 6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33818" y="857255"/>
          <a:ext cx="737625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2000" b="1" i="0" strike="noStrike" dirty="0">
              <a:solidFill>
                <a:srgbClr val="00B050"/>
              </a:solidFill>
              <a:latin typeface="Georgia" pitchFamily="18" charset="0"/>
              <a:cs typeface="Times New Roman"/>
            </a:rPr>
            <a:t>+ 212</a:t>
          </a:r>
        </a:p>
      </cdr:txBody>
    </cdr:sp>
  </cdr:relSizeAnchor>
  <cdr:relSizeAnchor xmlns:cdr="http://schemas.openxmlformats.org/drawingml/2006/chartDrawing">
    <cdr:from>
      <cdr:x>0.59413</cdr:x>
      <cdr:y>0.17333</cdr:y>
    </cdr:from>
    <cdr:to>
      <cdr:x>0.68013</cdr:x>
      <cdr:y>0.24194</cdr:y>
    </cdr:to>
    <cdr:sp macro="" textlink="">
      <cdr:nvSpPr>
        <cdr:cNvPr id="1086" name="Text Box 6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72230" y="928693"/>
          <a:ext cx="878952" cy="367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2000" b="1" i="0" strike="noStrike" dirty="0">
              <a:solidFill>
                <a:srgbClr val="00B050"/>
              </a:solidFill>
              <a:latin typeface="Georgia" pitchFamily="18" charset="0"/>
              <a:cs typeface="Times New Roman"/>
            </a:rPr>
            <a:t>+ 202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0.27757</cdr:x>
      <cdr:y>0.36252</cdr:y>
    </cdr:from>
    <cdr:to>
      <cdr:x>0.33753</cdr:x>
      <cdr:y>0.39672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33710" y="2524131"/>
          <a:ext cx="590537" cy="238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0.2822</cdr:x>
      <cdr:y>0.15226</cdr:y>
    </cdr:from>
    <cdr:to>
      <cdr:x>0.34863</cdr:x>
      <cdr:y>0.19083</cdr:y>
    </cdr:to>
    <cdr:sp macro="" textlink="">
      <cdr:nvSpPr>
        <cdr:cNvPr id="12" name="TextBox 11"/>
        <cdr:cNvSpPr txBox="1"/>
      </cdr:nvSpPr>
      <cdr:spPr>
        <a:xfrm xmlns:a="http://schemas.openxmlformats.org/drawingml/2006/main" rot="1212072">
          <a:off x="2779312" y="1060177"/>
          <a:ext cx="654341" cy="268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0.41695</cdr:x>
      <cdr:y>0.17148</cdr:y>
    </cdr:from>
    <cdr:to>
      <cdr:x>0.48087</cdr:x>
      <cdr:y>0.20597</cdr:y>
    </cdr:to>
    <cdr:sp macro="" textlink="">
      <cdr:nvSpPr>
        <cdr:cNvPr id="13" name="TextBox 12"/>
        <cdr:cNvSpPr txBox="1"/>
      </cdr:nvSpPr>
      <cdr:spPr>
        <a:xfrm xmlns:a="http://schemas.openxmlformats.org/drawingml/2006/main" rot="20775381">
          <a:off x="4106433" y="1193978"/>
          <a:ext cx="629556" cy="240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0.60309</cdr:x>
      <cdr:y>0.18105</cdr:y>
    </cdr:from>
    <cdr:to>
      <cdr:x>0.66596</cdr:x>
      <cdr:y>0.22744</cdr:y>
    </cdr:to>
    <cdr:sp macro="" textlink="">
      <cdr:nvSpPr>
        <cdr:cNvPr id="14" name="TextBox 13"/>
        <cdr:cNvSpPr txBox="1"/>
      </cdr:nvSpPr>
      <cdr:spPr>
        <a:xfrm xmlns:a="http://schemas.openxmlformats.org/drawingml/2006/main" rot="892681">
          <a:off x="5939768" y="1260580"/>
          <a:ext cx="619197" cy="323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0.45068</cdr:x>
      <cdr:y>0.54583</cdr:y>
    </cdr:from>
    <cdr:to>
      <cdr:x>0.48646</cdr:x>
      <cdr:y>0.58276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4438650" y="3800474"/>
          <a:ext cx="3524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0.60541</cdr:x>
      <cdr:y>0.35978</cdr:y>
    </cdr:from>
    <cdr:to>
      <cdr:x>0.64119</cdr:x>
      <cdr:y>0.39398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5962609" y="2505053"/>
          <a:ext cx="352392" cy="238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0.60638</cdr:x>
      <cdr:y>0.54583</cdr:y>
    </cdr:from>
    <cdr:to>
      <cdr:x>0.6586</cdr:x>
      <cdr:y>0.58277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5972146" y="3771897"/>
          <a:ext cx="514307" cy="255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0.17602</cdr:x>
      <cdr:y>0.55951</cdr:y>
    </cdr:from>
    <cdr:to>
      <cdr:x>0.22437</cdr:x>
      <cdr:y>0.61149</cdr:y>
    </cdr:to>
    <cdr:sp macro="" textlink="">
      <cdr:nvSpPr>
        <cdr:cNvPr id="32" name="TextBox 31"/>
        <cdr:cNvSpPr txBox="1"/>
      </cdr:nvSpPr>
      <cdr:spPr>
        <a:xfrm xmlns:a="http://schemas.openxmlformats.org/drawingml/2006/main">
          <a:off x="1733550" y="3895725"/>
          <a:ext cx="47625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0.19536</cdr:x>
      <cdr:y>0.22743</cdr:y>
    </cdr:from>
    <cdr:to>
      <cdr:x>0.28299</cdr:x>
      <cdr:y>0.29584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1924029" y="1571612"/>
          <a:ext cx="863055" cy="4727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7327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,4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0.38395</cdr:x>
      <cdr:y>0.22743</cdr:y>
    </cdr:from>
    <cdr:to>
      <cdr:x>0.47159</cdr:x>
      <cdr:y>0.29585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3781417" y="1571612"/>
          <a:ext cx="863153" cy="4728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5483,3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0.57253</cdr:x>
      <cdr:y>0.22743</cdr:y>
    </cdr:from>
    <cdr:to>
      <cdr:x>0.66017</cdr:x>
      <cdr:y>0.29585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5638805" y="1571612"/>
          <a:ext cx="863153" cy="4728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5524,4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0.77563</cdr:x>
      <cdr:y>0.22743</cdr:y>
    </cdr:from>
    <cdr:to>
      <cdr:x>0.86327</cdr:x>
      <cdr:y>0.29584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7639069" y="1571612"/>
          <a:ext cx="863153" cy="4727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5378,2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0.38834</cdr:x>
      <cdr:y>0.6157</cdr:y>
    </cdr:from>
    <cdr:to>
      <cdr:x>0.62429</cdr:x>
      <cdr:y>0.66468</cdr:y>
    </cdr:to>
    <cdr:sp macro="" textlink="">
      <cdr:nvSpPr>
        <cdr:cNvPr id="20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46324" y="3826843"/>
          <a:ext cx="2335142" cy="3042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endParaRPr lang="ru-RU" sz="1600" b="1" i="0" strike="noStrike">
            <a:solidFill>
              <a:srgbClr val="FFFFFF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0.6462</cdr:x>
      <cdr:y>0.18131</cdr:y>
    </cdr:from>
    <cdr:to>
      <cdr:x>0.98732</cdr:x>
      <cdr:y>0.22572</cdr:y>
    </cdr:to>
    <cdr:sp macro="" textlink="">
      <cdr:nvSpPr>
        <cdr:cNvPr id="205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64327" y="1262421"/>
          <a:ext cx="3359640" cy="3092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endParaRPr lang="ru-RU" sz="1650" b="1" i="0" strike="noStrike">
            <a:solidFill>
              <a:srgbClr val="FFFFFF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0.50483</cdr:x>
      <cdr:y>0.26539</cdr:y>
    </cdr:from>
    <cdr:to>
      <cdr:x>0.57543</cdr:x>
      <cdr:y>0.31601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972012" y="1847847"/>
          <a:ext cx="695329" cy="352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0.45164</cdr:x>
      <cdr:y>0.35978</cdr:y>
    </cdr:from>
    <cdr:to>
      <cdr:x>0.4971</cdr:x>
      <cdr:y>0.39808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4448175" y="2505075"/>
          <a:ext cx="44767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0.38834</cdr:x>
      <cdr:y>0.6157</cdr:y>
    </cdr:from>
    <cdr:to>
      <cdr:x>0.62429</cdr:x>
      <cdr:y>0.66468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46324" y="3826843"/>
          <a:ext cx="2335142" cy="3042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endParaRPr lang="ru-RU" sz="1600" b="1" i="0" strike="noStrike">
            <a:solidFill>
              <a:srgbClr val="FFFFFF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0.45164</cdr:x>
      <cdr:y>0.35978</cdr:y>
    </cdr:from>
    <cdr:to>
      <cdr:x>0.4971</cdr:x>
      <cdr:y>0.39808</cdr:y>
    </cdr:to>
    <cdr:sp macro="" textlink="">
      <cdr:nvSpPr>
        <cdr:cNvPr id="20" name="TextBox 23"/>
        <cdr:cNvSpPr txBox="1"/>
      </cdr:nvSpPr>
      <cdr:spPr>
        <a:xfrm xmlns:a="http://schemas.openxmlformats.org/drawingml/2006/main">
          <a:off x="4448175" y="2505075"/>
          <a:ext cx="44767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0.38834</cdr:x>
      <cdr:y>0.6157</cdr:y>
    </cdr:from>
    <cdr:to>
      <cdr:x>0.62429</cdr:x>
      <cdr:y>0.66468</cdr:y>
    </cdr:to>
    <cdr:sp macro="" textlink="">
      <cdr:nvSpPr>
        <cdr:cNvPr id="205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46324" y="3826843"/>
          <a:ext cx="2335142" cy="3042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endParaRPr lang="ru-RU" sz="1600" b="1" i="0" strike="noStrike">
            <a:solidFill>
              <a:srgbClr val="FFFFFF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0.62331</cdr:x>
      <cdr:y>0.36662</cdr:y>
    </cdr:from>
    <cdr:to>
      <cdr:x>0.66877</cdr:x>
      <cdr:y>0.40492</cdr:y>
    </cdr:to>
    <cdr:sp macro="" textlink="">
      <cdr:nvSpPr>
        <cdr:cNvPr id="2060" name="TextBox 23"/>
        <cdr:cNvSpPr txBox="1"/>
      </cdr:nvSpPr>
      <cdr:spPr>
        <a:xfrm xmlns:a="http://schemas.openxmlformats.org/drawingml/2006/main">
          <a:off x="6138871" y="2552693"/>
          <a:ext cx="447728" cy="266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0.59478</cdr:x>
      <cdr:y>0.31765</cdr:y>
    </cdr:from>
    <cdr:to>
      <cdr:x>0.68907</cdr:x>
      <cdr:y>0.43627</cdr:y>
    </cdr:to>
    <cdr:grpSp>
      <cdr:nvGrpSpPr>
        <cdr:cNvPr id="42" name="Группа 41"/>
        <cdr:cNvGrpSpPr/>
      </cdr:nvGrpSpPr>
      <cdr:grpSpPr>
        <a:xfrm xmlns:a="http://schemas.openxmlformats.org/drawingml/2006/main">
          <a:off x="5857899" y="1928836"/>
          <a:ext cx="928648" cy="720285"/>
          <a:chOff x="6000806" y="2150593"/>
          <a:chExt cx="928648" cy="720285"/>
        </a:xfrm>
      </cdr:grpSpPr>
      <cdr:sp macro="" textlink="">
        <cdr:nvSpPr>
          <cdr:cNvPr id="2058" name="Стрелка вниз 14"/>
          <cdr:cNvSpPr/>
        </cdr:nvSpPr>
        <cdr:spPr>
          <a:xfrm xmlns:a="http://schemas.openxmlformats.org/drawingml/2006/main">
            <a:off x="6000806" y="2150593"/>
            <a:ext cx="928648" cy="720285"/>
          </a:xfrm>
          <a:prstGeom xmlns:a="http://schemas.openxmlformats.org/drawingml/2006/main" prst="downArrow">
            <a:avLst/>
          </a:prstGeom>
          <a:solidFill xmlns:a="http://schemas.openxmlformats.org/drawingml/2006/main">
            <a:srgbClr val="FF9999"/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ru-RU"/>
          </a:p>
        </cdr:txBody>
      </cdr:sp>
      <cdr:sp macro="" textlink="">
        <cdr:nvSpPr>
          <cdr:cNvPr id="54" name="TextBox 4"/>
          <cdr:cNvSpPr txBox="1"/>
        </cdr:nvSpPr>
        <cdr:spPr>
          <a:xfrm xmlns:a="http://schemas.openxmlformats.org/drawingml/2006/main">
            <a:off x="6143668" y="2286016"/>
            <a:ext cx="642931" cy="42117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>
              <a:buFontTx/>
              <a:buChar char="-"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1 598</a:t>
            </a:r>
          </a:p>
          <a:p xmlns:a="http://schemas.openxmlformats.org/drawingml/2006/main">
            <a:pPr algn="ctr">
              <a:buFontTx/>
              <a:buChar char="-"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44,4%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0.59478</cdr:x>
      <cdr:y>0.51765</cdr:y>
    </cdr:from>
    <cdr:to>
      <cdr:x>0.68858</cdr:x>
      <cdr:y>0.6308</cdr:y>
    </cdr:to>
    <cdr:grpSp>
      <cdr:nvGrpSpPr>
        <cdr:cNvPr id="44" name="Группа 43"/>
        <cdr:cNvGrpSpPr/>
      </cdr:nvGrpSpPr>
      <cdr:grpSpPr>
        <a:xfrm xmlns:a="http://schemas.openxmlformats.org/drawingml/2006/main">
          <a:off x="5857899" y="3143277"/>
          <a:ext cx="923822" cy="687071"/>
          <a:chOff x="6000806" y="3352343"/>
          <a:chExt cx="923822" cy="687071"/>
        </a:xfrm>
      </cdr:grpSpPr>
      <cdr:sp macro="" textlink="">
        <cdr:nvSpPr>
          <cdr:cNvPr id="55" name="Стрелка вниз 54"/>
          <cdr:cNvSpPr/>
        </cdr:nvSpPr>
        <cdr:spPr>
          <a:xfrm xmlns:a="http://schemas.openxmlformats.org/drawingml/2006/main">
            <a:off x="6000806" y="3352343"/>
            <a:ext cx="923822" cy="687071"/>
          </a:xfrm>
          <a:prstGeom xmlns:a="http://schemas.openxmlformats.org/drawingml/2006/main" prst="downArrow">
            <a:avLst/>
          </a:prstGeom>
          <a:solidFill xmlns:a="http://schemas.openxmlformats.org/drawingml/2006/main">
            <a:srgbClr val="CCFFCC"/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56" name="TextBox 4"/>
          <cdr:cNvSpPr txBox="1"/>
        </cdr:nvSpPr>
        <cdr:spPr>
          <a:xfrm xmlns:a="http://schemas.openxmlformats.org/drawingml/2006/main">
            <a:off x="6143668" y="3500462"/>
            <a:ext cx="642931" cy="43387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>
              <a:buFontTx/>
              <a:buChar char="-"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246,1</a:t>
            </a:r>
          </a:p>
          <a:p xmlns:a="http://schemas.openxmlformats.org/drawingml/2006/main"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- 6.6%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0.14507</cdr:x>
      <cdr:y>0.85883</cdr:y>
    </cdr:from>
    <cdr:to>
      <cdr:x>0.33365</cdr:x>
      <cdr:y>0.90196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1428760" y="5214974"/>
          <a:ext cx="1857297" cy="261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" pitchFamily="34" charset="0"/>
              <a:cs typeface="Arial" pitchFamily="34" charset="0"/>
            </a:rPr>
            <a:t>(6 327 </a:t>
          </a:r>
          <a:r>
            <a:rPr lang="ru-RU" sz="1600" b="1" dirty="0" err="1" smtClean="0">
              <a:latin typeface="Arial" pitchFamily="34" charset="0"/>
              <a:cs typeface="Arial" pitchFamily="34" charset="0"/>
            </a:rPr>
            <a:t>млн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 руб.)</a:t>
          </a:r>
          <a:endParaRPr lang="ru-RU" sz="16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0.34816</cdr:x>
      <cdr:y>0.32941</cdr:y>
    </cdr:from>
    <cdr:to>
      <cdr:x>0.44246</cdr:x>
      <cdr:y>0.44803</cdr:y>
    </cdr:to>
    <cdr:grpSp>
      <cdr:nvGrpSpPr>
        <cdr:cNvPr id="41" name="Группа 40"/>
        <cdr:cNvGrpSpPr/>
      </cdr:nvGrpSpPr>
      <cdr:grpSpPr>
        <a:xfrm xmlns:a="http://schemas.openxmlformats.org/drawingml/2006/main">
          <a:off x="3428976" y="2000245"/>
          <a:ext cx="928746" cy="720285"/>
          <a:chOff x="3571882" y="2095336"/>
          <a:chExt cx="928747" cy="720285"/>
        </a:xfrm>
      </cdr:grpSpPr>
      <cdr:sp macro="" textlink="">
        <cdr:nvSpPr>
          <cdr:cNvPr id="2059" name="Стрелка вниз 18"/>
          <cdr:cNvSpPr/>
        </cdr:nvSpPr>
        <cdr:spPr>
          <a:xfrm xmlns:a="http://schemas.openxmlformats.org/drawingml/2006/main" rot="10800000">
            <a:off x="3571882" y="2095336"/>
            <a:ext cx="928747" cy="720285"/>
          </a:xfrm>
          <a:prstGeom xmlns:a="http://schemas.openxmlformats.org/drawingml/2006/main" prst="downArrow">
            <a:avLst/>
          </a:prstGeom>
          <a:solidFill xmlns:a="http://schemas.openxmlformats.org/drawingml/2006/main">
            <a:srgbClr val="FF9999"/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ru-RU"/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714776" y="2214578"/>
            <a:ext cx="642963" cy="42940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/>
          <a:lstStyle xmlns:a="http://schemas.openxmlformats.org/drawingml/2006/main"/>
          <a:p xmlns:a="http://schemas.openxmlformats.org/drawingml/2006/main"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+ 857,1</a:t>
            </a:r>
          </a:p>
          <a:p xmlns:a="http://schemas.openxmlformats.org/drawingml/2006/main"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+ 31,3%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0.34816</cdr:x>
      <cdr:y>0.50588</cdr:y>
    </cdr:from>
    <cdr:to>
      <cdr:x>0.44246</cdr:x>
      <cdr:y>0.62316</cdr:y>
    </cdr:to>
    <cdr:grpSp>
      <cdr:nvGrpSpPr>
        <cdr:cNvPr id="43" name="Группа 42"/>
        <cdr:cNvGrpSpPr/>
      </cdr:nvGrpSpPr>
      <cdr:grpSpPr>
        <a:xfrm xmlns:a="http://schemas.openxmlformats.org/drawingml/2006/main">
          <a:off x="3428976" y="3071808"/>
          <a:ext cx="928746" cy="712148"/>
          <a:chOff x="3571882" y="3347607"/>
          <a:chExt cx="928747" cy="712148"/>
        </a:xfrm>
      </cdr:grpSpPr>
      <cdr:sp macro="" textlink="">
        <cdr:nvSpPr>
          <cdr:cNvPr id="53" name="Стрелка вниз 52"/>
          <cdr:cNvSpPr/>
        </cdr:nvSpPr>
        <cdr:spPr>
          <a:xfrm xmlns:a="http://schemas.openxmlformats.org/drawingml/2006/main" rot="10800000">
            <a:off x="3571882" y="3347607"/>
            <a:ext cx="928747" cy="712148"/>
          </a:xfrm>
          <a:prstGeom xmlns:a="http://schemas.openxmlformats.org/drawingml/2006/main" prst="downArrow">
            <a:avLst/>
          </a:prstGeom>
          <a:solidFill xmlns:a="http://schemas.openxmlformats.org/drawingml/2006/main">
            <a:srgbClr val="CCFFCC"/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52" name="TextBox 4"/>
          <cdr:cNvSpPr txBox="1"/>
        </cdr:nvSpPr>
        <cdr:spPr>
          <a:xfrm xmlns:a="http://schemas.openxmlformats.org/drawingml/2006/main">
            <a:off x="3714776" y="3500462"/>
            <a:ext cx="571525" cy="45020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+ 143,3</a:t>
            </a:r>
          </a:p>
          <a:p xmlns:a="http://schemas.openxmlformats.org/drawingml/2006/main"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+ 4%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0.30464</cdr:x>
      <cdr:y>0.81177</cdr:y>
    </cdr:from>
    <cdr:to>
      <cdr:x>0.43521</cdr:x>
      <cdr:y>0.90524</cdr:y>
    </cdr:to>
    <cdr:sp macro="" textlink="">
      <cdr:nvSpPr>
        <cdr:cNvPr id="39" name="AutoShape 2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-5400000">
          <a:off x="3359594" y="4570024"/>
          <a:ext cx="567569" cy="1285964"/>
        </a:xfrm>
        <a:custGeom xmlns:a="http://schemas.openxmlformats.org/drawingml/2006/main">
          <a:avLst/>
          <a:gdLst>
            <a:gd name="T0" fmla="*/ 549519 w 21600"/>
            <a:gd name="T1" fmla="*/ 0 h 21600"/>
            <a:gd name="T2" fmla="*/ 0 w 21600"/>
            <a:gd name="T3" fmla="*/ 538161 h 21600"/>
            <a:gd name="T4" fmla="*/ 549519 w 21600"/>
            <a:gd name="T5" fmla="*/ 1076322 h 21600"/>
            <a:gd name="T6" fmla="*/ 732692 w 21600"/>
            <a:gd name="T7" fmla="*/ 538161 h 21600"/>
            <a:gd name="T8" fmla="*/ 17694720 60000 65536"/>
            <a:gd name="T9" fmla="*/ 11796480 60000 65536"/>
            <a:gd name="T10" fmla="*/ 5898240 60000 65536"/>
            <a:gd name="T11" fmla="*/ 0 60000 65536"/>
            <a:gd name="T12" fmla="*/ 3375 w 21600"/>
            <a:gd name="T13" fmla="*/ 5400 h 21600"/>
            <a:gd name="T14" fmla="*/ 18900 w 21600"/>
            <a:gd name="T15" fmla="*/ 16200 h 21600"/>
          </a:gdLst>
          <a:ahLst/>
          <a:cxnLst>
            <a:cxn ang="T8">
              <a:pos x="T0" y="T1"/>
            </a:cxn>
            <a:cxn ang="T9">
              <a:pos x="T2" y="T3"/>
            </a:cxn>
            <a:cxn ang="T10">
              <a:pos x="T4" y="T5"/>
            </a:cxn>
            <a:cxn ang="T11">
              <a:pos x="T6" y="T7"/>
            </a:cxn>
          </a:cxnLst>
          <a:rect l="T12" t="T13" r="T14" b="T15"/>
          <a:pathLst>
            <a:path w="21600" h="21600">
              <a:moveTo>
                <a:pt x="16200" y="0"/>
              </a:moveTo>
              <a:lnTo>
                <a:pt x="16200" y="5400"/>
              </a:lnTo>
              <a:lnTo>
                <a:pt x="3375" y="5400"/>
              </a:lnTo>
              <a:lnTo>
                <a:pt x="3375" y="16200"/>
              </a:lnTo>
              <a:lnTo>
                <a:pt x="16200" y="16200"/>
              </a:lnTo>
              <a:lnTo>
                <a:pt x="16200" y="21600"/>
              </a:lnTo>
              <a:lnTo>
                <a:pt x="21600" y="10800"/>
              </a:lnTo>
              <a:close/>
            </a:path>
            <a:path w="21600" h="21600">
              <a:moveTo>
                <a:pt x="1350" y="5400"/>
              </a:moveTo>
              <a:lnTo>
                <a:pt x="1350" y="16200"/>
              </a:lnTo>
              <a:lnTo>
                <a:pt x="2700" y="16200"/>
              </a:lnTo>
              <a:lnTo>
                <a:pt x="2700" y="5400"/>
              </a:lnTo>
              <a:close/>
            </a:path>
            <a:path w="21600" h="21600">
              <a:moveTo>
                <a:pt x="0" y="5400"/>
              </a:moveTo>
              <a:lnTo>
                <a:pt x="0" y="16200"/>
              </a:lnTo>
              <a:lnTo>
                <a:pt x="675" y="16200"/>
              </a:lnTo>
              <a:lnTo>
                <a:pt x="675" y="5400"/>
              </a:lnTo>
              <a:close/>
            </a:path>
          </a:pathLst>
        </a:custGeom>
        <a:solidFill xmlns:a="http://schemas.openxmlformats.org/drawingml/2006/main">
          <a:srgbClr val="FFFFFF"/>
        </a:solidFill>
        <a:ln xmlns:a="http://schemas.openxmlformats.org/drawingml/2006/main" w="19050">
          <a:solidFill>
            <a:srgbClr val="800000"/>
          </a:solidFill>
          <a:miter lim="800000"/>
          <a:headEnd/>
          <a:tailEnd/>
        </a:ln>
      </cdr:spPr>
      <cdr:txBody>
        <a:bodyPr xmlns:a="http://schemas.openxmlformats.org/drawingml/2006/main" wrap="square" lIns="27432" tIns="27432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200" b="1" i="0" strike="noStrike" dirty="0">
              <a:solidFill>
                <a:srgbClr val="800000"/>
              </a:solidFill>
              <a:latin typeface="Times New Roman"/>
              <a:cs typeface="Times New Roman"/>
            </a:rPr>
            <a:t>+ </a:t>
          </a:r>
          <a:r>
            <a:rPr lang="en-US" sz="1200" b="1" dirty="0" smtClean="0">
              <a:solidFill>
                <a:srgbClr val="800000"/>
              </a:solidFill>
              <a:latin typeface="Times New Roman"/>
              <a:cs typeface="Times New Roman"/>
            </a:rPr>
            <a:t>1</a:t>
          </a:r>
          <a:r>
            <a:rPr lang="ru-RU" sz="1200" b="1" dirty="0" smtClean="0">
              <a:solidFill>
                <a:srgbClr val="800000"/>
              </a:solidFill>
              <a:latin typeface="Times New Roman"/>
              <a:cs typeface="Times New Roman"/>
            </a:rPr>
            <a:t> </a:t>
          </a:r>
          <a:r>
            <a:rPr lang="en-US" sz="1200" b="1" dirty="0" smtClean="0">
              <a:solidFill>
                <a:srgbClr val="800000"/>
              </a:solidFill>
              <a:latin typeface="Times New Roman"/>
              <a:cs typeface="Times New Roman"/>
            </a:rPr>
            <a:t>000</a:t>
          </a:r>
          <a:r>
            <a:rPr lang="ru-RU" sz="1200" b="1" dirty="0" smtClean="0">
              <a:solidFill>
                <a:srgbClr val="800000"/>
              </a:solidFill>
              <a:latin typeface="Times New Roman"/>
              <a:cs typeface="Times New Roman"/>
            </a:rPr>
            <a:t>,4</a:t>
          </a:r>
          <a:endParaRPr lang="ru-RU" sz="1200" b="1" i="0" strike="noStrike" dirty="0">
            <a:solidFill>
              <a:srgbClr val="8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200" b="1" i="0" strike="noStrike" dirty="0">
              <a:solidFill>
                <a:srgbClr val="800000"/>
              </a:solidFill>
              <a:latin typeface="Times New Roman"/>
              <a:cs typeface="Times New Roman"/>
            </a:rPr>
            <a:t>+ </a:t>
          </a:r>
          <a:r>
            <a:rPr lang="ru-RU" sz="1200" b="1" i="0" strike="noStrike" dirty="0" smtClean="0">
              <a:solidFill>
                <a:srgbClr val="800000"/>
              </a:solidFill>
              <a:latin typeface="Times New Roman"/>
              <a:cs typeface="Times New Roman"/>
            </a:rPr>
            <a:t>15</a:t>
          </a:r>
          <a:r>
            <a:rPr lang="ru-RU" sz="1200" b="1" dirty="0" smtClean="0">
              <a:solidFill>
                <a:srgbClr val="800000"/>
              </a:solidFill>
              <a:latin typeface="Times New Roman"/>
              <a:cs typeface="Times New Roman"/>
            </a:rPr>
            <a:t>,</a:t>
          </a:r>
          <a:r>
            <a:rPr lang="en-US" sz="1200" b="1" i="0" strike="noStrike" dirty="0" smtClean="0">
              <a:solidFill>
                <a:srgbClr val="800000"/>
              </a:solidFill>
              <a:latin typeface="Times New Roman"/>
              <a:cs typeface="Times New Roman"/>
            </a:rPr>
            <a:t>8</a:t>
          </a:r>
          <a:r>
            <a:rPr lang="ru-RU" sz="1200" b="1" i="0" strike="noStrike" dirty="0" smtClean="0">
              <a:solidFill>
                <a:srgbClr val="800000"/>
              </a:solidFill>
              <a:latin typeface="Times New Roman"/>
              <a:cs typeface="Times New Roman"/>
            </a:rPr>
            <a:t>%</a:t>
          </a:r>
          <a:endParaRPr lang="ru-RU" sz="1200" b="1" i="0" strike="noStrike" dirty="0">
            <a:solidFill>
              <a:srgbClr val="8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0.59478</cdr:x>
      <cdr:y>0.8</cdr:y>
    </cdr:from>
    <cdr:to>
      <cdr:x>0.71902</cdr:x>
      <cdr:y>0.90261</cdr:y>
    </cdr:to>
    <cdr:sp macro="" textlink="">
      <cdr:nvSpPr>
        <cdr:cNvPr id="40" name="AutoShape 2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6158189" y="4557511"/>
          <a:ext cx="623073" cy="1223619"/>
        </a:xfrm>
        <a:custGeom xmlns:a="http://schemas.openxmlformats.org/drawingml/2006/main">
          <a:avLst/>
          <a:gdLst>
            <a:gd name="T0" fmla="*/ 599474 w 21600"/>
            <a:gd name="T1" fmla="*/ 0 h 21600"/>
            <a:gd name="T2" fmla="*/ 0 w 21600"/>
            <a:gd name="T3" fmla="*/ 565151 h 21600"/>
            <a:gd name="T4" fmla="*/ 599474 w 21600"/>
            <a:gd name="T5" fmla="*/ 1130301 h 21600"/>
            <a:gd name="T6" fmla="*/ 799299 w 21600"/>
            <a:gd name="T7" fmla="*/ 565151 h 21600"/>
            <a:gd name="T8" fmla="*/ 17694720 60000 65536"/>
            <a:gd name="T9" fmla="*/ 11796480 60000 65536"/>
            <a:gd name="T10" fmla="*/ 5898240 60000 65536"/>
            <a:gd name="T11" fmla="*/ 0 60000 65536"/>
            <a:gd name="T12" fmla="*/ 3375 w 21600"/>
            <a:gd name="T13" fmla="*/ 5400 h 21600"/>
            <a:gd name="T14" fmla="*/ 18900 w 21600"/>
            <a:gd name="T15" fmla="*/ 16200 h 21600"/>
          </a:gdLst>
          <a:ahLst/>
          <a:cxnLst>
            <a:cxn ang="T8">
              <a:pos x="T0" y="T1"/>
            </a:cxn>
            <a:cxn ang="T9">
              <a:pos x="T2" y="T3"/>
            </a:cxn>
            <a:cxn ang="T10">
              <a:pos x="T4" y="T5"/>
            </a:cxn>
            <a:cxn ang="T11">
              <a:pos x="T6" y="T7"/>
            </a:cxn>
          </a:cxnLst>
          <a:rect l="T12" t="T13" r="T14" b="T15"/>
          <a:pathLst>
            <a:path w="21600" h="21600">
              <a:moveTo>
                <a:pt x="16200" y="0"/>
              </a:moveTo>
              <a:lnTo>
                <a:pt x="16200" y="5400"/>
              </a:lnTo>
              <a:lnTo>
                <a:pt x="3375" y="5400"/>
              </a:lnTo>
              <a:lnTo>
                <a:pt x="3375" y="16200"/>
              </a:lnTo>
              <a:lnTo>
                <a:pt x="16200" y="16200"/>
              </a:lnTo>
              <a:lnTo>
                <a:pt x="16200" y="21600"/>
              </a:lnTo>
              <a:lnTo>
                <a:pt x="21600" y="10800"/>
              </a:lnTo>
              <a:close/>
            </a:path>
            <a:path w="21600" h="21600">
              <a:moveTo>
                <a:pt x="1350" y="5400"/>
              </a:moveTo>
              <a:lnTo>
                <a:pt x="1350" y="16200"/>
              </a:lnTo>
              <a:lnTo>
                <a:pt x="2700" y="16200"/>
              </a:lnTo>
              <a:lnTo>
                <a:pt x="2700" y="5400"/>
              </a:lnTo>
              <a:close/>
            </a:path>
            <a:path w="21600" h="21600">
              <a:moveTo>
                <a:pt x="0" y="5400"/>
              </a:moveTo>
              <a:lnTo>
                <a:pt x="0" y="16200"/>
              </a:lnTo>
              <a:lnTo>
                <a:pt x="675" y="16200"/>
              </a:lnTo>
              <a:lnTo>
                <a:pt x="675" y="5400"/>
              </a:lnTo>
              <a:close/>
            </a:path>
          </a:pathLst>
        </a:custGeom>
        <a:solidFill xmlns:a="http://schemas.openxmlformats.org/drawingml/2006/main">
          <a:srgbClr val="FFFFFF"/>
        </a:solidFill>
        <a:ln xmlns:a="http://schemas.openxmlformats.org/drawingml/2006/main" w="19050">
          <a:solidFill>
            <a:srgbClr val="00B050"/>
          </a:solidFill>
          <a:miter lim="800000"/>
          <a:headEnd/>
          <a:tailEnd/>
        </a:ln>
      </cdr:spPr>
      <cdr:txBody>
        <a:bodyPr xmlns:a="http://schemas.openxmlformats.org/drawingml/2006/main" wrap="square" lIns="27432" tIns="27432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200" b="1" i="0" strike="noStrike" dirty="0">
              <a:solidFill>
                <a:srgbClr val="003366"/>
              </a:solidFill>
              <a:latin typeface="Times New Roman"/>
              <a:cs typeface="Times New Roman"/>
            </a:rPr>
            <a:t>- 1 </a:t>
          </a:r>
          <a:r>
            <a:rPr lang="ru-RU" sz="1200" b="1" i="0" strike="noStrike" dirty="0" smtClean="0">
              <a:solidFill>
                <a:srgbClr val="003366"/>
              </a:solidFill>
              <a:latin typeface="Times New Roman"/>
              <a:cs typeface="Times New Roman"/>
            </a:rPr>
            <a:t>844,1</a:t>
          </a:r>
          <a:endParaRPr lang="ru-RU" sz="1200" b="0" i="0" strike="noStrike" dirty="0">
            <a:solidFill>
              <a:srgbClr val="003366"/>
            </a:solidFill>
            <a:latin typeface="Arial Cyr"/>
          </a:endParaRPr>
        </a:p>
        <a:p xmlns:a="http://schemas.openxmlformats.org/drawingml/2006/main">
          <a:pPr algn="ctr" rtl="0">
            <a:defRPr sz="1000"/>
          </a:pPr>
          <a:r>
            <a:rPr lang="ru-RU" sz="1200" b="1" i="0" strike="noStrike" dirty="0">
              <a:solidFill>
                <a:srgbClr val="003366"/>
              </a:solidFill>
              <a:latin typeface="Times New Roman"/>
              <a:cs typeface="Times New Roman"/>
            </a:rPr>
            <a:t>- </a:t>
          </a:r>
          <a:r>
            <a:rPr lang="ru-RU" sz="1200" b="1" i="0" strike="noStrike" dirty="0" smtClean="0">
              <a:solidFill>
                <a:srgbClr val="003366"/>
              </a:solidFill>
              <a:latin typeface="Times New Roman"/>
              <a:cs typeface="Times New Roman"/>
            </a:rPr>
            <a:t>2</a:t>
          </a:r>
          <a:r>
            <a:rPr lang="ru-RU" sz="1200" b="1" dirty="0" smtClean="0">
              <a:solidFill>
                <a:srgbClr val="003366"/>
              </a:solidFill>
              <a:latin typeface="Times New Roman"/>
              <a:cs typeface="Times New Roman"/>
            </a:rPr>
            <a:t>5,2</a:t>
          </a:r>
          <a:r>
            <a:rPr lang="ru-RU" sz="1200" b="1" i="0" strike="noStrike" dirty="0" smtClean="0">
              <a:solidFill>
                <a:srgbClr val="003366"/>
              </a:solidFill>
              <a:latin typeface="Times New Roman"/>
              <a:cs typeface="Times New Roman"/>
            </a:rPr>
            <a:t>%</a:t>
          </a:r>
          <a:endParaRPr lang="ru-RU" sz="1200" b="1" i="0" strike="noStrike" dirty="0">
            <a:solidFill>
              <a:srgbClr val="003366"/>
            </a:solidFill>
            <a:latin typeface="Times New Roman"/>
            <a:cs typeface="Times New Roman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007B4-9DAB-49F6-B541-B33C41C41A6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598" y="4716706"/>
            <a:ext cx="5335893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9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866" y="9430219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BDE7B-B355-414F-9600-2912E075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5A75B-EB11-4E63-9D82-FC3ADE34126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5A75B-EB11-4E63-9D82-FC3ADE34126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476-81E8-490F-8CBE-1BDCD845C942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6A3-2607-4EDE-96AE-717B9BB0F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476-81E8-490F-8CBE-1BDCD845C942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6A3-2607-4EDE-96AE-717B9BB0F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476-81E8-490F-8CBE-1BDCD845C942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6A3-2607-4EDE-96AE-717B9BB0F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476-81E8-490F-8CBE-1BDCD845C942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6A3-2607-4EDE-96AE-717B9BB0F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476-81E8-490F-8CBE-1BDCD845C942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6A3-2607-4EDE-96AE-717B9BB0F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476-81E8-490F-8CBE-1BDCD845C942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6A3-2607-4EDE-96AE-717B9BB0F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476-81E8-490F-8CBE-1BDCD845C942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6A3-2607-4EDE-96AE-717B9BB0F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476-81E8-490F-8CBE-1BDCD845C942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6A3-2607-4EDE-96AE-717B9BB0F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476-81E8-490F-8CBE-1BDCD845C942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6A3-2607-4EDE-96AE-717B9BB0F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476-81E8-490F-8CBE-1BDCD845C942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6A3-2607-4EDE-96AE-717B9BB0F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476-81E8-490F-8CBE-1BDCD845C942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B6A3-2607-4EDE-96AE-717B9BB0F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A2476-81E8-490F-8CBE-1BDCD845C942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BB6A3-2607-4EDE-96AE-717B9BB0F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Colors" Target="../diagrams/colors8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12" Type="http://schemas.openxmlformats.org/officeDocument/2006/relationships/diagramQuickStyle" Target="../diagrams/quickStyle8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diagramLayout" Target="../diagrams/layout8.xml"/><Relationship Id="rId5" Type="http://schemas.openxmlformats.org/officeDocument/2006/relationships/diagramColors" Target="../diagrams/colors6.xml"/><Relationship Id="rId10" Type="http://schemas.openxmlformats.org/officeDocument/2006/relationships/diagramData" Target="../diagrams/data8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8.jpeg"/><Relationship Id="rId7" Type="http://schemas.openxmlformats.org/officeDocument/2006/relationships/diagramData" Target="../diagrams/data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9.jpeg"/><Relationship Id="rId9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nikitinacm\Рабочий стол\Финансы\Видовые точки 06.08.2015 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500570"/>
            <a:ext cx="9144000" cy="1285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 ДЛЯ ГРАЖДАН</a:t>
            </a:r>
          </a:p>
          <a:p>
            <a:pPr lvl="0" algn="ctr">
              <a:defRPr/>
            </a:pPr>
            <a:r>
              <a:rPr lang="ru-RU" sz="28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</a:t>
            </a:r>
            <a:r>
              <a:rPr kumimoji="0" lang="ru-RU" sz="2800" b="1" i="0" u="none" strike="noStrike" kern="1200" normalizeH="0" baseline="0" noProof="0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 проекту бюджета</a:t>
            </a:r>
            <a:r>
              <a:rPr kumimoji="0" lang="ru-RU" sz="2800" b="1" i="0" u="none" strike="noStrike" kern="1200" normalizeH="0" noProof="0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города на 2016-2018 годы</a:t>
            </a:r>
            <a:endParaRPr kumimoji="0" lang="ru-RU" sz="2800" b="1" i="0" u="none" strike="noStrike" kern="1200" normalizeH="0" baseline="0" noProof="0" dirty="0">
              <a:ln w="31550" cmpd="sng">
                <a:solidFill>
                  <a:srgbClr val="4D1C1B"/>
                </a:solidFill>
                <a:prstDash val="solid"/>
              </a:ln>
              <a:solidFill>
                <a:srgbClr val="4D1C1B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2" descr="C:\Documents and Settings\vinogradov\Рабочий стол\vladimir_city_coa_n929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877986"/>
            <a:ext cx="785818" cy="980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4314" y="1500174"/>
            <a:ext cx="8715404" cy="5214974"/>
            <a:chOff x="414" y="1701"/>
            <a:chExt cx="16020" cy="9900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8874" y="4041"/>
              <a:ext cx="7560" cy="30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mpd="dbl">
              <a:solidFill>
                <a:srgbClr val="3333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3333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b="1" i="0" u="none" strike="noStrike" normalizeH="0" baseline="0" dirty="0" smtClean="0">
                  <a:latin typeface="Times New Roman" pitchFamily="18" charset="0"/>
                  <a:cs typeface="Times New Roman" pitchFamily="18" charset="0"/>
                </a:rPr>
                <a:t>Льготы по налогу на имущество физических лиц, установленные Налоговым кодексом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b="1" i="0" u="none" strike="noStrike" normalizeH="0" baseline="0" dirty="0" smtClean="0">
                  <a:latin typeface="Times New Roman" pitchFamily="18" charset="0"/>
                  <a:cs typeface="Times New Roman" pitchFamily="18" charset="0"/>
                </a:rPr>
                <a:t>Российской Федерации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r>
                <a:rPr kumimoji="0" lang="ru-RU" sz="2400" b="1" i="0" u="none" strike="noStrike" normalizeH="0" baseline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,9 </a:t>
              </a:r>
              <a:r>
                <a:rPr kumimoji="0" lang="ru-RU" sz="2400" b="1" i="0" u="none" strike="noStrike" normalizeH="0" baseline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kumimoji="0" lang="ru-RU" sz="2400" b="1" i="0" u="none" strike="noStrike" normalizeH="0" baseline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руб.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14" y="8001"/>
              <a:ext cx="7380" cy="3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mpd="dbl">
              <a:solidFill>
                <a:srgbClr val="3333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3333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normalizeH="0" baseline="0" dirty="0" smtClean="0">
                  <a:latin typeface="Times New Roman" pitchFamily="18" charset="0"/>
                  <a:cs typeface="Times New Roman" pitchFamily="18" charset="0"/>
                </a:rPr>
                <a:t>Льготы по аренде муниципального имущества в виде предоставления коэффициента муниципальной опеки, установленные решением Совета народных депутатов города Владимира от 24.10.2002 № 170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normalizeH="0" baseline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35,4 </a:t>
              </a:r>
              <a:r>
                <a:rPr kumimoji="0" lang="ru-RU" sz="2400" b="1" i="0" u="none" strike="noStrike" normalizeH="0" baseline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kumimoji="0" lang="ru-RU" sz="2400" b="1" i="0" u="none" strike="noStrike" normalizeH="0" baseline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руб.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414" y="4041"/>
              <a:ext cx="7200" cy="30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mpd="dbl">
              <a:solidFill>
                <a:srgbClr val="3333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3333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Льготы по уплате земельного налога </a:t>
              </a:r>
            </a:p>
            <a:p>
              <a:pPr marR="0" lvl="0" indent="0" algn="ctr" defTabSz="914400" rtl="0" eaLnBrk="1" fontAlgn="base" latinLnBrk="0" hangingPunct="1">
                <a:lnSpc>
                  <a:spcPct val="100000"/>
                </a:lnSpc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68,5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руб.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, в том числе: </a:t>
              </a:r>
            </a:p>
            <a:p>
              <a:pPr marL="0" marR="0" lvl="1" indent="0" algn="l" defTabSz="914400" rtl="0" eaLnBrk="1" fontAlgn="base" latinLnBrk="0" hangingPunct="1">
                <a:lnSpc>
                  <a:spcPct val="100000"/>
                </a:lnSpc>
                <a:buClr>
                  <a:srgbClr val="333300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 установленные Налоговым кодексом Российской Федерации -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65,2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руб.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R="0" lvl="0" indent="0" algn="l" defTabSz="914400" rtl="0" eaLnBrk="1" fontAlgn="base" latinLnBrk="0" hangingPunct="1">
                <a:lnSpc>
                  <a:spcPct val="100000"/>
                </a:lnSpc>
                <a:buClr>
                  <a:srgbClr val="333300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 установленные решением Совета народных депутатов города Владимира -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3,3</a:t>
              </a:r>
              <a:r>
                <a:rPr kumimoji="0" lang="ru-RU" sz="16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руб.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5634" y="1701"/>
              <a:ext cx="5400" cy="12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mpd="dbl">
              <a:solidFill>
                <a:srgbClr val="3333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333300">
                  <a:alpha val="50000"/>
                </a:srgbClr>
              </a:outerShdw>
            </a:effectLst>
            <a:scene3d>
              <a:camera prst="orthographicFront"/>
              <a:lightRig rig="soft" dir="tl">
                <a:rot lat="0" lon="0" rev="0"/>
              </a:lightRig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spc="50" normalizeH="0" baseline="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Всего</a:t>
              </a:r>
              <a:r>
                <a:rPr kumimoji="0" lang="ru-RU" b="1" i="0" u="none" strike="noStrike" spc="50" normalizeH="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на 2016 год -                          </a:t>
              </a:r>
              <a:r>
                <a:rPr kumimoji="0" lang="ru-RU" b="1" i="0" u="none" strike="noStrike" spc="50" normalizeH="0" baseline="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493,5 </a:t>
              </a:r>
              <a:r>
                <a:rPr kumimoji="0" lang="ru-RU" b="1" i="0" u="none" strike="noStrike" spc="50" normalizeH="0" baseline="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млн</a:t>
              </a:r>
              <a:r>
                <a:rPr kumimoji="0" lang="ru-RU" b="1" i="0" u="none" strike="noStrike" spc="50" normalizeH="0" baseline="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руб.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8334" y="3321"/>
              <a:ext cx="0" cy="4140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3474" y="7461"/>
              <a:ext cx="9180" cy="0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9054" y="8001"/>
              <a:ext cx="7380" cy="3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mpd="dbl">
              <a:solidFill>
                <a:srgbClr val="3333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3333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b="1" i="0" u="none" strike="noStrike" normalizeH="0" baseline="0" dirty="0" smtClean="0">
                  <a:latin typeface="Times New Roman" pitchFamily="18" charset="0"/>
                  <a:cs typeface="Times New Roman" pitchFamily="18" charset="0"/>
                </a:rPr>
                <a:t>Налоговые вычеты по НДФЛ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normalizeH="0" baseline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343,7 </a:t>
              </a:r>
              <a:r>
                <a:rPr kumimoji="0" lang="ru-RU" b="1" i="0" u="none" strike="noStrike" normalizeH="0" baseline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kumimoji="0" lang="ru-RU" b="1" i="0" u="none" strike="noStrike" normalizeH="0" baseline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руб.</a:t>
              </a:r>
              <a:r>
                <a:rPr kumimoji="0" lang="ru-RU" sz="1600" b="1" i="0" u="none" strike="noStrike" normalizeH="0" baseline="0" dirty="0" smtClean="0">
                  <a:latin typeface="Times New Roman" pitchFamily="18" charset="0"/>
                  <a:cs typeface="Times New Roman" pitchFamily="18" charset="0"/>
                </a:rPr>
                <a:t>, в том числе:</a:t>
              </a:r>
            </a:p>
            <a:p>
              <a:pPr marL="0" marR="0" lvl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ru-RU" sz="1600" b="1" i="0" u="none" strike="noStrike" normalizeH="0" baseline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500" b="1" i="0" u="none" strike="noStrike" normalizeH="0" baseline="0" dirty="0" smtClean="0">
                  <a:latin typeface="Times New Roman" pitchFamily="18" charset="0"/>
                  <a:cs typeface="Times New Roman" pitchFamily="18" charset="0"/>
                </a:rPr>
                <a:t>стандартные – </a:t>
              </a:r>
              <a:r>
                <a:rPr kumimoji="0" lang="ru-RU" sz="1600" b="1" i="0" u="none" strike="noStrike" normalizeH="0" baseline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207,1 </a:t>
              </a:r>
              <a:r>
                <a:rPr kumimoji="0" lang="ru-RU" sz="1600" b="1" i="0" u="none" strike="noStrike" normalizeH="0" baseline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kumimoji="0" lang="ru-RU" sz="1600" b="1" i="0" u="none" strike="noStrike" normalizeH="0" baseline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руб.</a:t>
              </a:r>
              <a:endParaRPr kumimoji="0" lang="ru-RU" sz="1500" b="1" i="0" u="none" strike="noStrike" normalizeH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>
                  <a:srgbClr val="333300"/>
                </a:buClr>
                <a:buSzTx/>
                <a:buFont typeface="Arial" pitchFamily="34" charset="0"/>
                <a:buChar char="•"/>
                <a:tabLst/>
              </a:pPr>
              <a:r>
                <a:rPr kumimoji="0" lang="ru-RU" sz="1500" b="1" i="0" u="none" strike="noStrike" normalizeH="0" baseline="0" dirty="0" smtClean="0">
                  <a:latin typeface="Times New Roman" pitchFamily="18" charset="0"/>
                  <a:cs typeface="Times New Roman" pitchFamily="18" charset="0"/>
                </a:rPr>
                <a:t> имущественные – </a:t>
              </a:r>
              <a:r>
                <a:rPr kumimoji="0" lang="ru-RU" sz="1600" b="1" i="0" u="none" strike="noStrike" normalizeH="0" baseline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104,0 </a:t>
              </a:r>
              <a:r>
                <a:rPr kumimoji="0" lang="ru-RU" sz="1600" b="1" i="0" u="none" strike="noStrike" normalizeH="0" baseline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kumimoji="0" lang="ru-RU" sz="1600" b="1" i="0" u="none" strike="noStrike" normalizeH="0" baseline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руб.</a:t>
              </a:r>
              <a:endParaRPr kumimoji="0" lang="ru-RU" sz="1500" b="1" i="0" u="none" strike="noStrike" normalizeH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>
                  <a:srgbClr val="333300"/>
                </a:buClr>
                <a:buSzTx/>
                <a:buFont typeface="Arial" pitchFamily="34" charset="0"/>
                <a:buChar char="•"/>
                <a:tabLst/>
              </a:pPr>
              <a:r>
                <a:rPr kumimoji="0" lang="ru-RU" sz="1500" b="1" i="0" u="none" strike="noStrike" normalizeH="0" baseline="0" dirty="0" smtClean="0">
                  <a:latin typeface="Times New Roman" pitchFamily="18" charset="0"/>
                  <a:cs typeface="Times New Roman" pitchFamily="18" charset="0"/>
                </a:rPr>
                <a:t> социальные – </a:t>
              </a:r>
              <a:r>
                <a:rPr kumimoji="0" lang="ru-RU" sz="1600" b="1" i="0" u="none" strike="noStrike" normalizeH="0" baseline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1,9 </a:t>
              </a:r>
              <a:r>
                <a:rPr kumimoji="0" lang="ru-RU" sz="1600" b="1" i="0" u="none" strike="noStrike" normalizeH="0" baseline="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kumimoji="0" lang="ru-RU" sz="1600" b="1" i="0" u="none" strike="noStrike" normalizeH="0" baseline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руб.</a:t>
              </a:r>
              <a:endParaRPr kumimoji="0" lang="ru-RU" sz="1500" b="1" i="0" u="none" strike="noStrike" normalizeH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buClr>
                  <a:srgbClr val="333300"/>
                </a:buClr>
                <a:buFont typeface="Arial" pitchFamily="34" charset="0"/>
                <a:buChar char="•"/>
              </a:pPr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 по отдельным видам доходов – 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30,7 </a:t>
              </a:r>
              <a:r>
                <a:rPr lang="ru-RU" sz="1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руб.</a:t>
              </a:r>
            </a:p>
            <a:p>
              <a:pPr marL="0" marR="0" lvl="0" indent="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>
                  <a:srgbClr val="333300"/>
                </a:buClr>
                <a:buSzTx/>
                <a:buFont typeface="Arial" pitchFamily="34" charset="0"/>
                <a:buChar char="•"/>
                <a:tabLst/>
              </a:pP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3114" y="3501"/>
              <a:ext cx="9540" cy="0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8334" y="2961"/>
              <a:ext cx="0" cy="540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3114" y="3501"/>
              <a:ext cx="0" cy="360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12654" y="3501"/>
              <a:ext cx="0" cy="360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3474" y="7461"/>
              <a:ext cx="0" cy="360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12654" y="7461"/>
              <a:ext cx="0" cy="360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Объём выпадающих доходов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бюджета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-714412" y="571481"/>
          <a:ext cx="10220362" cy="514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Динамика бюджетной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обеспеченности на 1 жителя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7" y="5715016"/>
          <a:ext cx="7715304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12"/>
                <a:gridCol w="2000264"/>
                <a:gridCol w="2000264"/>
                <a:gridCol w="2000264"/>
              </a:tblGrid>
              <a:tr h="4198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eorgia" pitchFamily="18" charset="0"/>
                        </a:rPr>
                        <a:t>Объем доходов, 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Georgia" pitchFamily="18" charset="0"/>
                        </a:rPr>
                        <a:t>тыс. руб.</a:t>
                      </a:r>
                      <a:endParaRPr lang="ru-RU" sz="1400" b="1" dirty="0" smtClean="0">
                        <a:solidFill>
                          <a:sysClr val="windowText" lastClr="000000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1600" b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263 349,0</a:t>
                      </a:r>
                      <a:endParaRPr lang="ru-RU" sz="1600" b="1" i="0" u="none" strike="noStrike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3 352 778,0</a:t>
                      </a:r>
                      <a:endParaRPr lang="ru-RU" sz="1600" b="1" i="0" u="none" strike="noStrike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B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3 428 553,0</a:t>
                      </a:r>
                      <a:endParaRPr lang="ru-RU" sz="1600" b="1" i="0" u="none" strike="noStrike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98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eorgia" pitchFamily="18" charset="0"/>
                        </a:rPr>
                        <a:t>Численность, тыс. чел.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354</a:t>
                      </a:r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600" b="1" i="0" u="none" strike="noStrike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355,5</a:t>
                      </a:r>
                      <a:endParaRPr lang="ru-RU" sz="1600" b="1" i="0" u="none" strike="noStrike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B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355,9</a:t>
                      </a:r>
                      <a:endParaRPr lang="ru-RU" sz="1600" b="1" i="0" u="none" strike="noStrike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Схема 17"/>
          <p:cNvGraphicFramePr/>
          <p:nvPr/>
        </p:nvGraphicFramePr>
        <p:xfrm>
          <a:off x="214282" y="1714488"/>
          <a:ext cx="3143272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000364" y="1714488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Снижение     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- 1 625,4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руб.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Объем безвозмездных поступлений</a:t>
            </a:r>
          </a:p>
        </p:txBody>
      </p:sp>
      <p:graphicFrame>
        <p:nvGraphicFramePr>
          <p:cNvPr id="78" name="Схема 77"/>
          <p:cNvGraphicFramePr/>
          <p:nvPr/>
        </p:nvGraphicFramePr>
        <p:xfrm>
          <a:off x="5715008" y="1714488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0" name="Содержимое 3"/>
          <p:cNvGraphicFramePr>
            <a:graphicFrameLocks/>
          </p:cNvGraphicFramePr>
          <p:nvPr/>
        </p:nvGraphicFramePr>
        <p:xfrm>
          <a:off x="1428728" y="2714620"/>
          <a:ext cx="621510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61" name="Группа 60"/>
          <p:cNvGrpSpPr/>
          <p:nvPr/>
        </p:nvGrpSpPr>
        <p:grpSpPr>
          <a:xfrm>
            <a:off x="1000100" y="2630285"/>
            <a:ext cx="1143008" cy="3883446"/>
            <a:chOff x="1000100" y="2630285"/>
            <a:chExt cx="1143008" cy="3883446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1000100" y="2630285"/>
              <a:ext cx="1143008" cy="798715"/>
              <a:chOff x="1000100" y="2630285"/>
              <a:chExt cx="1143008" cy="798715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1142976" y="2630285"/>
                <a:ext cx="798715" cy="79871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flat" dir="t"/>
              </a:scene3d>
              <a:sp3d z="127000" prstMaterial="plastic">
                <a:bevelT w="88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000100" y="2876132"/>
                <a:ext cx="11430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1600" b="1" spc="50" dirty="0" smtClean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1 679,6</a:t>
                </a:r>
                <a:endParaRPr lang="ru-RU" sz="16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071538" y="3416103"/>
              <a:ext cx="1000132" cy="798715"/>
              <a:chOff x="1071538" y="2630285"/>
              <a:chExt cx="1000132" cy="798715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1142976" y="2630285"/>
                <a:ext cx="798715" cy="79871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flat" dir="t"/>
              </a:scene3d>
              <a:sp3d z="127000" prstMaterial="plastic">
                <a:bevelT w="88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071538" y="2876132"/>
                <a:ext cx="10001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1600" b="1" spc="50" dirty="0" smtClean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1 902,0</a:t>
                </a:r>
                <a:endParaRPr lang="ru-RU" sz="16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1071538" y="4201921"/>
              <a:ext cx="1000132" cy="798715"/>
              <a:chOff x="1071538" y="2701723"/>
              <a:chExt cx="1000132" cy="798715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1142976" y="2701723"/>
                <a:ext cx="798715" cy="79871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flat" dir="t"/>
              </a:scene3d>
              <a:sp3d z="127000" prstMaterial="plastic">
                <a:bevelT w="88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071538" y="2947570"/>
                <a:ext cx="10001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1600" b="1" spc="50" dirty="0" smtClean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52,8</a:t>
                </a:r>
                <a:endParaRPr lang="ru-RU" sz="16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1071538" y="4916301"/>
              <a:ext cx="1000132" cy="798715"/>
              <a:chOff x="1071538" y="2630285"/>
              <a:chExt cx="1000132" cy="79871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1142976" y="2630285"/>
                <a:ext cx="798715" cy="79871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flat" dir="t"/>
              </a:scene3d>
              <a:sp3d z="127000" prstMaterial="plastic">
                <a:bevelT w="88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071538" y="2857496"/>
                <a:ext cx="10001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1600" b="1" spc="50" dirty="0" smtClean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24,5</a:t>
                </a:r>
                <a:endParaRPr lang="ru-RU" sz="16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1071538" y="5715016"/>
              <a:ext cx="1000132" cy="798715"/>
              <a:chOff x="1071538" y="2630285"/>
              <a:chExt cx="1000132" cy="798715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1142976" y="2630285"/>
                <a:ext cx="798715" cy="79871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flat" dir="t"/>
              </a:scene3d>
              <a:sp3d z="127000" prstMaterial="plastic">
                <a:bevelT w="88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071538" y="2844599"/>
                <a:ext cx="10001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1600" b="1" spc="50" dirty="0" smtClean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21,2</a:t>
                </a:r>
                <a:endParaRPr lang="ru-RU" sz="16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7072330" y="2617388"/>
            <a:ext cx="1000132" cy="3883446"/>
            <a:chOff x="1071538" y="2630285"/>
            <a:chExt cx="1000132" cy="3883446"/>
          </a:xfrm>
        </p:grpSpPr>
        <p:grpSp>
          <p:nvGrpSpPr>
            <p:cNvPr id="63" name="Группа 47"/>
            <p:cNvGrpSpPr/>
            <p:nvPr/>
          </p:nvGrpSpPr>
          <p:grpSpPr>
            <a:xfrm>
              <a:off x="1071538" y="2630285"/>
              <a:ext cx="1000132" cy="798715"/>
              <a:chOff x="1071538" y="2630285"/>
              <a:chExt cx="1000132" cy="798715"/>
            </a:xfrm>
          </p:grpSpPr>
          <p:sp>
            <p:nvSpPr>
              <p:cNvPr id="76" name="Овал 75"/>
              <p:cNvSpPr/>
              <p:nvPr/>
            </p:nvSpPr>
            <p:spPr>
              <a:xfrm>
                <a:off x="1142976" y="2630285"/>
                <a:ext cx="798715" cy="79871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flat" dir="t"/>
              </a:scene3d>
              <a:sp3d z="127000" prstMaterial="plastic">
                <a:bevelT w="88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071538" y="2870393"/>
                <a:ext cx="10001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1600" b="1" spc="50" dirty="0" smtClean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1 871,6</a:t>
                </a:r>
                <a:endParaRPr lang="ru-RU" sz="16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4" name="Группа 48"/>
            <p:cNvGrpSpPr/>
            <p:nvPr/>
          </p:nvGrpSpPr>
          <p:grpSpPr>
            <a:xfrm>
              <a:off x="1071538" y="3416103"/>
              <a:ext cx="1000132" cy="798715"/>
              <a:chOff x="1071538" y="2630285"/>
              <a:chExt cx="1000132" cy="798715"/>
            </a:xfrm>
          </p:grpSpPr>
          <p:sp>
            <p:nvSpPr>
              <p:cNvPr id="74" name="Овал 73"/>
              <p:cNvSpPr/>
              <p:nvPr/>
            </p:nvSpPr>
            <p:spPr>
              <a:xfrm>
                <a:off x="1142976" y="2630285"/>
                <a:ext cx="798715" cy="79871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flat" dir="t"/>
              </a:scene3d>
              <a:sp3d z="127000" prstMaterial="plastic">
                <a:bevelT w="88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071538" y="2889029"/>
                <a:ext cx="10001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1600" b="1" spc="50" dirty="0" smtClean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124,7</a:t>
                </a:r>
                <a:endParaRPr lang="ru-RU" sz="16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5" name="Группа 54"/>
            <p:cNvGrpSpPr/>
            <p:nvPr/>
          </p:nvGrpSpPr>
          <p:grpSpPr>
            <a:xfrm>
              <a:off x="1071538" y="4201921"/>
              <a:ext cx="1000132" cy="798715"/>
              <a:chOff x="1071538" y="2701723"/>
              <a:chExt cx="1000132" cy="798715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1142976" y="2701723"/>
                <a:ext cx="798715" cy="79871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flat" dir="t"/>
              </a:scene3d>
              <a:sp3d z="127000" prstMaterial="plastic">
                <a:bevelT w="88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071538" y="2960467"/>
                <a:ext cx="10001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1600" b="1" spc="50" dirty="0" smtClean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55,2</a:t>
                </a:r>
                <a:endParaRPr lang="ru-RU" sz="16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6" name="Группа 51"/>
            <p:cNvGrpSpPr/>
            <p:nvPr/>
          </p:nvGrpSpPr>
          <p:grpSpPr>
            <a:xfrm>
              <a:off x="1071538" y="4916301"/>
              <a:ext cx="1000132" cy="798715"/>
              <a:chOff x="1071538" y="2630285"/>
              <a:chExt cx="1000132" cy="798715"/>
            </a:xfrm>
          </p:grpSpPr>
          <p:sp>
            <p:nvSpPr>
              <p:cNvPr id="70" name="Овал 69"/>
              <p:cNvSpPr/>
              <p:nvPr/>
            </p:nvSpPr>
            <p:spPr>
              <a:xfrm>
                <a:off x="1142976" y="2630285"/>
                <a:ext cx="798715" cy="79871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flat" dir="t"/>
              </a:scene3d>
              <a:sp3d z="127000" prstMaterial="plastic">
                <a:bevelT w="88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71538" y="2889029"/>
                <a:ext cx="10001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1600" b="1" spc="50" dirty="0" smtClean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3,2</a:t>
                </a:r>
                <a:endParaRPr lang="ru-RU" sz="16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7" name="Группа 57"/>
            <p:cNvGrpSpPr/>
            <p:nvPr/>
          </p:nvGrpSpPr>
          <p:grpSpPr>
            <a:xfrm>
              <a:off x="1071538" y="5715016"/>
              <a:ext cx="1000132" cy="798715"/>
              <a:chOff x="1071538" y="2630285"/>
              <a:chExt cx="1000132" cy="798715"/>
            </a:xfrm>
          </p:grpSpPr>
          <p:sp>
            <p:nvSpPr>
              <p:cNvPr id="68" name="Овал 67"/>
              <p:cNvSpPr/>
              <p:nvPr/>
            </p:nvSpPr>
            <p:spPr>
              <a:xfrm>
                <a:off x="1142976" y="2630285"/>
                <a:ext cx="798715" cy="79871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flat" dir="t"/>
              </a:scene3d>
              <a:sp3d z="127000" prstMaterial="plastic">
                <a:bevelT w="88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071538" y="2876132"/>
                <a:ext cx="10001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1600" b="1" spc="50" dirty="0" smtClean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0</a:t>
                </a:r>
                <a:endParaRPr lang="ru-RU" sz="16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Доля программно-целевых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расходов бюджета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/>
        </p:nvGraphicFramePr>
        <p:xfrm>
          <a:off x="-352425" y="0"/>
          <a:ext cx="9848850" cy="691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6"/>
          <p:cNvGrpSpPr/>
          <p:nvPr/>
        </p:nvGrpSpPr>
        <p:grpSpPr>
          <a:xfrm>
            <a:off x="142844" y="3792684"/>
            <a:ext cx="4357718" cy="646331"/>
            <a:chOff x="165897" y="714356"/>
            <a:chExt cx="4429156" cy="646331"/>
          </a:xfrm>
        </p:grpSpPr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380211" y="714356"/>
              <a:ext cx="4214842" cy="500066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165897" y="714356"/>
              <a:ext cx="508264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5266" y="818831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132,6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4348" y="714356"/>
              <a:ext cx="3880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МП «Управление муниципальными финансами и повышение эффективности бюджетных расходов муниципального образования города Владимира»</a:t>
              </a:r>
            </a:p>
            <a:p>
              <a:endParaRPr lang="ru-RU" sz="900" dirty="0"/>
            </a:p>
          </p:txBody>
        </p:sp>
      </p:grpSp>
      <p:grpSp>
        <p:nvGrpSpPr>
          <p:cNvPr id="7" name="Группа 102"/>
          <p:cNvGrpSpPr/>
          <p:nvPr/>
        </p:nvGrpSpPr>
        <p:grpSpPr>
          <a:xfrm>
            <a:off x="142844" y="6357958"/>
            <a:ext cx="4357718" cy="579269"/>
            <a:chOff x="165897" y="642918"/>
            <a:chExt cx="4429156" cy="579269"/>
          </a:xfrm>
        </p:grpSpPr>
        <p:sp>
          <p:nvSpPr>
            <p:cNvPr id="104" name="Прямоугольник с двумя скругленными противолежащими углами 103"/>
            <p:cNvSpPr/>
            <p:nvPr/>
          </p:nvSpPr>
          <p:spPr>
            <a:xfrm>
              <a:off x="380211" y="714356"/>
              <a:ext cx="4214842" cy="428604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65897" y="738498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26,7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14348" y="714356"/>
              <a:ext cx="388070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МП «Комплексное освоение и развитие территории муниципального образования город Владимир в целях жилищного строительства»</a:t>
              </a:r>
            </a:p>
            <a:p>
              <a:endParaRPr lang="ru-RU" sz="900" dirty="0"/>
            </a:p>
          </p:txBody>
        </p:sp>
      </p:grpSp>
      <p:grpSp>
        <p:nvGrpSpPr>
          <p:cNvPr id="8" name="Группа 107"/>
          <p:cNvGrpSpPr/>
          <p:nvPr/>
        </p:nvGrpSpPr>
        <p:grpSpPr>
          <a:xfrm>
            <a:off x="142844" y="1714488"/>
            <a:ext cx="4357718" cy="500066"/>
            <a:chOff x="165897" y="642918"/>
            <a:chExt cx="4429156" cy="500066"/>
          </a:xfrm>
        </p:grpSpPr>
        <p:sp>
          <p:nvSpPr>
            <p:cNvPr id="109" name="Прямоугольник с двумя скругленными противолежащими углами 108"/>
            <p:cNvSpPr/>
            <p:nvPr/>
          </p:nvSpPr>
          <p:spPr>
            <a:xfrm>
              <a:off x="380211" y="714356"/>
              <a:ext cx="4214842" cy="357190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75266" y="738498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466,7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14348" y="714356"/>
              <a:ext cx="3880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«Дорожное хозяйство города Владимира»</a:t>
              </a:r>
            </a:p>
            <a:p>
              <a:endParaRPr lang="ru-RU" sz="1000" dirty="0"/>
            </a:p>
          </p:txBody>
        </p:sp>
      </p:grpSp>
      <p:grpSp>
        <p:nvGrpSpPr>
          <p:cNvPr id="9" name="Группа 112"/>
          <p:cNvGrpSpPr/>
          <p:nvPr/>
        </p:nvGrpSpPr>
        <p:grpSpPr>
          <a:xfrm>
            <a:off x="142844" y="5786454"/>
            <a:ext cx="4357718" cy="707886"/>
            <a:chOff x="165897" y="714356"/>
            <a:chExt cx="4429156" cy="707886"/>
          </a:xfrm>
        </p:grpSpPr>
        <p:sp>
          <p:nvSpPr>
            <p:cNvPr id="114" name="Прямоугольник с двумя скругленными противолежащими углами 113"/>
            <p:cNvSpPr/>
            <p:nvPr/>
          </p:nvSpPr>
          <p:spPr>
            <a:xfrm>
              <a:off x="380211" y="714356"/>
              <a:ext cx="4214842" cy="571504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165897" y="714356"/>
              <a:ext cx="500066" cy="571504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75266" y="857232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26,9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14348" y="714356"/>
              <a:ext cx="38807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МП «Развитие и совершенствование системы гражданской обороны, защиты населения и территорий от чрезвычайных ситуаций, обеспечения первичных мер пожарной безопасности и безопасности людей на водных объектах муниципального образования город Владимир»</a:t>
              </a:r>
            </a:p>
            <a:p>
              <a:endParaRPr lang="ru-RU" sz="800" dirty="0"/>
            </a:p>
          </p:txBody>
        </p:sp>
      </p:grpSp>
      <p:grpSp>
        <p:nvGrpSpPr>
          <p:cNvPr id="10" name="Группа 117"/>
          <p:cNvGrpSpPr/>
          <p:nvPr/>
        </p:nvGrpSpPr>
        <p:grpSpPr>
          <a:xfrm>
            <a:off x="142844" y="5286388"/>
            <a:ext cx="4357718" cy="625436"/>
            <a:chOff x="165897" y="642918"/>
            <a:chExt cx="4429156" cy="625436"/>
          </a:xfrm>
        </p:grpSpPr>
        <p:sp>
          <p:nvSpPr>
            <p:cNvPr id="119" name="Прямоугольник с двумя скругленными противолежащими углами 118"/>
            <p:cNvSpPr/>
            <p:nvPr/>
          </p:nvSpPr>
          <p:spPr>
            <a:xfrm>
              <a:off x="380211" y="714356"/>
              <a:ext cx="4214842" cy="357190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75266" y="738498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36,9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14348" y="714356"/>
              <a:ext cx="38807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«Социальная поддержка отдельных категорий граждан города Владимир»</a:t>
              </a:r>
            </a:p>
            <a:p>
              <a:endParaRPr lang="ru-RU" sz="1000" dirty="0"/>
            </a:p>
          </p:txBody>
        </p:sp>
      </p:grpSp>
      <p:grpSp>
        <p:nvGrpSpPr>
          <p:cNvPr id="11" name="Группа 122"/>
          <p:cNvGrpSpPr/>
          <p:nvPr/>
        </p:nvGrpSpPr>
        <p:grpSpPr>
          <a:xfrm>
            <a:off x="142844" y="4786322"/>
            <a:ext cx="4357718" cy="553998"/>
            <a:chOff x="165897" y="714356"/>
            <a:chExt cx="4429156" cy="553998"/>
          </a:xfrm>
        </p:grpSpPr>
        <p:sp>
          <p:nvSpPr>
            <p:cNvPr id="124" name="Прямоугольник с двумя скругленными противолежащими углами 123"/>
            <p:cNvSpPr/>
            <p:nvPr/>
          </p:nvSpPr>
          <p:spPr>
            <a:xfrm>
              <a:off x="380211" y="714356"/>
              <a:ext cx="4214842" cy="500066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65897" y="714356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75266" y="809936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95,8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14348" y="714356"/>
              <a:ext cx="38807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«Развитие муниципальных образовательных учреждений дополнительного образования детей в сфере культуры города Владимира»</a:t>
              </a:r>
            </a:p>
          </p:txBody>
        </p:sp>
      </p:grpSp>
      <p:grpSp>
        <p:nvGrpSpPr>
          <p:cNvPr id="12" name="Группа 127"/>
          <p:cNvGrpSpPr/>
          <p:nvPr/>
        </p:nvGrpSpPr>
        <p:grpSpPr>
          <a:xfrm>
            <a:off x="142844" y="4286256"/>
            <a:ext cx="4357718" cy="500066"/>
            <a:chOff x="165897" y="642918"/>
            <a:chExt cx="4429156" cy="500066"/>
          </a:xfrm>
        </p:grpSpPr>
        <p:sp>
          <p:nvSpPr>
            <p:cNvPr id="129" name="Прямоугольник с двумя скругленными противолежащими углами 128"/>
            <p:cNvSpPr/>
            <p:nvPr/>
          </p:nvSpPr>
          <p:spPr>
            <a:xfrm>
              <a:off x="380211" y="714356"/>
              <a:ext cx="4214842" cy="357190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5897" y="738498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105,3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14348" y="714356"/>
              <a:ext cx="3880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«Молодёжь и город»</a:t>
              </a:r>
            </a:p>
            <a:p>
              <a:endParaRPr lang="ru-RU" sz="1000" dirty="0"/>
            </a:p>
          </p:txBody>
        </p:sp>
      </p:grpSp>
      <p:grpSp>
        <p:nvGrpSpPr>
          <p:cNvPr id="13" name="Группа 132"/>
          <p:cNvGrpSpPr/>
          <p:nvPr/>
        </p:nvGrpSpPr>
        <p:grpSpPr>
          <a:xfrm>
            <a:off x="142844" y="3232192"/>
            <a:ext cx="4357718" cy="625436"/>
            <a:chOff x="165897" y="642918"/>
            <a:chExt cx="4429156" cy="625436"/>
          </a:xfrm>
        </p:grpSpPr>
        <p:sp>
          <p:nvSpPr>
            <p:cNvPr id="134" name="Прямоугольник с двумя скругленными противолежащими углами 133"/>
            <p:cNvSpPr/>
            <p:nvPr/>
          </p:nvSpPr>
          <p:spPr>
            <a:xfrm>
              <a:off x="380211" y="714356"/>
              <a:ext cx="4214842" cy="357190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65897" y="720992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177,3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14348" y="714356"/>
              <a:ext cx="38807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«Развитие физической культуры и спорта в городе Владимире»</a:t>
              </a:r>
            </a:p>
            <a:p>
              <a:endParaRPr lang="ru-RU" sz="1000" dirty="0"/>
            </a:p>
          </p:txBody>
        </p:sp>
      </p:grpSp>
      <p:grpSp>
        <p:nvGrpSpPr>
          <p:cNvPr id="14" name="Группа 137"/>
          <p:cNvGrpSpPr/>
          <p:nvPr/>
        </p:nvGrpSpPr>
        <p:grpSpPr>
          <a:xfrm>
            <a:off x="142844" y="2714620"/>
            <a:ext cx="4357718" cy="500066"/>
            <a:chOff x="165897" y="642918"/>
            <a:chExt cx="4429156" cy="500066"/>
          </a:xfrm>
        </p:grpSpPr>
        <p:sp>
          <p:nvSpPr>
            <p:cNvPr id="139" name="Прямоугольник с двумя скругленными противолежащими углами 138"/>
            <p:cNvSpPr/>
            <p:nvPr/>
          </p:nvSpPr>
          <p:spPr>
            <a:xfrm>
              <a:off x="380211" y="714356"/>
              <a:ext cx="4214842" cy="357190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65897" y="738498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197,4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14348" y="714356"/>
              <a:ext cx="3880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«Благоустройство территории города Владимира»</a:t>
              </a:r>
            </a:p>
            <a:p>
              <a:endParaRPr lang="ru-RU" sz="1000" dirty="0"/>
            </a:p>
          </p:txBody>
        </p:sp>
      </p:grpSp>
      <p:grpSp>
        <p:nvGrpSpPr>
          <p:cNvPr id="15" name="Группа 142"/>
          <p:cNvGrpSpPr/>
          <p:nvPr/>
        </p:nvGrpSpPr>
        <p:grpSpPr>
          <a:xfrm>
            <a:off x="142844" y="2214554"/>
            <a:ext cx="4357718" cy="625436"/>
            <a:chOff x="165897" y="642918"/>
            <a:chExt cx="4429156" cy="625436"/>
          </a:xfrm>
        </p:grpSpPr>
        <p:sp>
          <p:nvSpPr>
            <p:cNvPr id="144" name="Прямоугольник с двумя скругленными противолежащими углами 143"/>
            <p:cNvSpPr/>
            <p:nvPr/>
          </p:nvSpPr>
          <p:spPr>
            <a:xfrm>
              <a:off x="380211" y="714356"/>
              <a:ext cx="4214842" cy="357190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65897" y="738498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207,4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14348" y="714356"/>
              <a:ext cx="38807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«Развитие муниципальных учреждений культуры города Владимира»</a:t>
              </a:r>
            </a:p>
            <a:p>
              <a:endParaRPr lang="ru-RU" sz="1000" dirty="0"/>
            </a:p>
          </p:txBody>
        </p:sp>
      </p:grpSp>
      <p:grpSp>
        <p:nvGrpSpPr>
          <p:cNvPr id="16" name="Группа 147"/>
          <p:cNvGrpSpPr/>
          <p:nvPr/>
        </p:nvGrpSpPr>
        <p:grpSpPr>
          <a:xfrm>
            <a:off x="4572000" y="5143512"/>
            <a:ext cx="4357718" cy="500066"/>
            <a:chOff x="165897" y="642918"/>
            <a:chExt cx="4429156" cy="500066"/>
          </a:xfrm>
        </p:grpSpPr>
        <p:sp>
          <p:nvSpPr>
            <p:cNvPr id="149" name="Прямоугольник с двумя скругленными противолежащими углами 148"/>
            <p:cNvSpPr/>
            <p:nvPr/>
          </p:nvSpPr>
          <p:spPr>
            <a:xfrm>
              <a:off x="380211" y="714356"/>
              <a:ext cx="4214842" cy="357190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5897" y="738498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1,4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14348" y="714356"/>
              <a:ext cx="3880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«Повышение экологической безопасности на территории муниципального образования город Владимир»</a:t>
              </a:r>
              <a:endParaRPr lang="ru-RU" sz="1000" dirty="0"/>
            </a:p>
          </p:txBody>
        </p:sp>
      </p:grpSp>
      <p:grpSp>
        <p:nvGrpSpPr>
          <p:cNvPr id="17" name="Группа 157"/>
          <p:cNvGrpSpPr/>
          <p:nvPr/>
        </p:nvGrpSpPr>
        <p:grpSpPr>
          <a:xfrm>
            <a:off x="4572000" y="6304026"/>
            <a:ext cx="4357718" cy="625436"/>
            <a:chOff x="165897" y="642918"/>
            <a:chExt cx="4429156" cy="625436"/>
          </a:xfrm>
        </p:grpSpPr>
        <p:sp>
          <p:nvSpPr>
            <p:cNvPr id="159" name="Прямоугольник с двумя скругленными противолежащими углами 158"/>
            <p:cNvSpPr/>
            <p:nvPr/>
          </p:nvSpPr>
          <p:spPr>
            <a:xfrm>
              <a:off x="380211" y="714356"/>
              <a:ext cx="4214842" cy="357190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65897" y="768288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0,4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14348" y="714356"/>
              <a:ext cx="38807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«Энергосбережение и повышение энергетической эффективности в городе Владимире»</a:t>
              </a:r>
            </a:p>
            <a:p>
              <a:endParaRPr lang="ru-RU" sz="1000" dirty="0"/>
            </a:p>
          </p:txBody>
        </p:sp>
      </p:grpSp>
      <p:grpSp>
        <p:nvGrpSpPr>
          <p:cNvPr id="18" name="Группа 162"/>
          <p:cNvGrpSpPr/>
          <p:nvPr/>
        </p:nvGrpSpPr>
        <p:grpSpPr>
          <a:xfrm>
            <a:off x="4572000" y="5732522"/>
            <a:ext cx="4357718" cy="625436"/>
            <a:chOff x="165897" y="642918"/>
            <a:chExt cx="4429156" cy="625436"/>
          </a:xfrm>
        </p:grpSpPr>
        <p:sp>
          <p:nvSpPr>
            <p:cNvPr id="164" name="Прямоугольник с двумя скругленными противолежащими углами 163"/>
            <p:cNvSpPr/>
            <p:nvPr/>
          </p:nvSpPr>
          <p:spPr>
            <a:xfrm>
              <a:off x="380211" y="714356"/>
              <a:ext cx="4214842" cy="357190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65897" y="720992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0,5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714348" y="714356"/>
              <a:ext cx="38807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«Ипотечное жилищное кредитование населения г. Владимира» </a:t>
              </a:r>
            </a:p>
            <a:p>
              <a:endParaRPr lang="ru-RU" sz="1000" dirty="0"/>
            </a:p>
          </p:txBody>
        </p:sp>
      </p:grpSp>
      <p:grpSp>
        <p:nvGrpSpPr>
          <p:cNvPr id="19" name="Группа 167"/>
          <p:cNvGrpSpPr/>
          <p:nvPr/>
        </p:nvGrpSpPr>
        <p:grpSpPr>
          <a:xfrm>
            <a:off x="4572000" y="3429000"/>
            <a:ext cx="4357718" cy="500066"/>
            <a:chOff x="165897" y="642918"/>
            <a:chExt cx="4429156" cy="500066"/>
          </a:xfrm>
        </p:grpSpPr>
        <p:sp>
          <p:nvSpPr>
            <p:cNvPr id="169" name="Прямоугольник с двумя скругленными противолежащими углами 168"/>
            <p:cNvSpPr/>
            <p:nvPr/>
          </p:nvSpPr>
          <p:spPr>
            <a:xfrm>
              <a:off x="380211" y="714356"/>
              <a:ext cx="4214842" cy="357190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65897" y="738498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7,8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714348" y="714356"/>
              <a:ext cx="3880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«Программа содействия развитию малого и среднего предпринимательства в городе Владимире»</a:t>
              </a:r>
              <a:endParaRPr lang="ru-RU" sz="1000" dirty="0"/>
            </a:p>
          </p:txBody>
        </p:sp>
      </p:grpSp>
      <p:grpSp>
        <p:nvGrpSpPr>
          <p:cNvPr id="20" name="Группа 172"/>
          <p:cNvGrpSpPr/>
          <p:nvPr/>
        </p:nvGrpSpPr>
        <p:grpSpPr>
          <a:xfrm>
            <a:off x="4572000" y="4572008"/>
            <a:ext cx="4357718" cy="500066"/>
            <a:chOff x="165897" y="642918"/>
            <a:chExt cx="4429156" cy="500066"/>
          </a:xfrm>
        </p:grpSpPr>
        <p:sp>
          <p:nvSpPr>
            <p:cNvPr id="174" name="Прямоугольник с двумя скругленными противолежащими углами 173"/>
            <p:cNvSpPr/>
            <p:nvPr/>
          </p:nvSpPr>
          <p:spPr>
            <a:xfrm>
              <a:off x="380211" y="714356"/>
              <a:ext cx="4214842" cy="357190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65897" y="738498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1,7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14348" y="714356"/>
              <a:ext cx="3880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«Владимирские общественные инициативы»</a:t>
              </a:r>
            </a:p>
            <a:p>
              <a:endParaRPr lang="ru-RU" sz="1000" dirty="0"/>
            </a:p>
          </p:txBody>
        </p:sp>
      </p:grpSp>
      <p:grpSp>
        <p:nvGrpSpPr>
          <p:cNvPr id="21" name="Группа 177"/>
          <p:cNvGrpSpPr/>
          <p:nvPr/>
        </p:nvGrpSpPr>
        <p:grpSpPr>
          <a:xfrm>
            <a:off x="4572000" y="4000504"/>
            <a:ext cx="4357718" cy="500066"/>
            <a:chOff x="165897" y="642918"/>
            <a:chExt cx="4429156" cy="500066"/>
          </a:xfrm>
        </p:grpSpPr>
        <p:sp>
          <p:nvSpPr>
            <p:cNvPr id="179" name="Прямоугольник с двумя скругленными противолежащими углами 178"/>
            <p:cNvSpPr/>
            <p:nvPr/>
          </p:nvSpPr>
          <p:spPr>
            <a:xfrm>
              <a:off x="380211" y="714356"/>
              <a:ext cx="4214842" cy="357190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80" name="Овал 179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65897" y="738498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2,4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714348" y="714356"/>
              <a:ext cx="3880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«Комплексные меры профилактики правонарушений в городе Владимире» </a:t>
              </a:r>
            </a:p>
          </p:txBody>
        </p:sp>
      </p:grpSp>
      <p:grpSp>
        <p:nvGrpSpPr>
          <p:cNvPr id="22" name="Группа 182"/>
          <p:cNvGrpSpPr/>
          <p:nvPr/>
        </p:nvGrpSpPr>
        <p:grpSpPr>
          <a:xfrm>
            <a:off x="4572000" y="2875002"/>
            <a:ext cx="4357718" cy="625436"/>
            <a:chOff x="165897" y="642918"/>
            <a:chExt cx="4429156" cy="625436"/>
          </a:xfrm>
        </p:grpSpPr>
        <p:sp>
          <p:nvSpPr>
            <p:cNvPr id="184" name="Прямоугольник с двумя скругленными противолежащими углами 183"/>
            <p:cNvSpPr/>
            <p:nvPr/>
          </p:nvSpPr>
          <p:spPr>
            <a:xfrm>
              <a:off x="380211" y="714356"/>
              <a:ext cx="4214842" cy="357190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85" name="Овал 184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65897" y="736381"/>
              <a:ext cx="5715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9,2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14348" y="714356"/>
              <a:ext cx="38807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«Информатизация органов местного самоуправления города Владимира и защита информации»</a:t>
              </a:r>
            </a:p>
            <a:p>
              <a:endParaRPr lang="ru-RU" sz="1000" dirty="0"/>
            </a:p>
          </p:txBody>
        </p:sp>
      </p:grpSp>
      <p:grpSp>
        <p:nvGrpSpPr>
          <p:cNvPr id="23" name="Группа 187"/>
          <p:cNvGrpSpPr/>
          <p:nvPr/>
        </p:nvGrpSpPr>
        <p:grpSpPr>
          <a:xfrm>
            <a:off x="4572000" y="2357430"/>
            <a:ext cx="4357718" cy="500066"/>
            <a:chOff x="165897" y="642918"/>
            <a:chExt cx="4429156" cy="500066"/>
          </a:xfrm>
        </p:grpSpPr>
        <p:sp>
          <p:nvSpPr>
            <p:cNvPr id="189" name="Прямоугольник с двумя скругленными противолежащими углами 188"/>
            <p:cNvSpPr/>
            <p:nvPr/>
          </p:nvSpPr>
          <p:spPr>
            <a:xfrm>
              <a:off x="380211" y="714356"/>
              <a:ext cx="4214842" cy="357190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65897" y="753887"/>
              <a:ext cx="5715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9,9</a:t>
              </a:r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14348" y="714356"/>
              <a:ext cx="3880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«Владимир-город равных возможностей»</a:t>
              </a:r>
            </a:p>
            <a:p>
              <a:endParaRPr lang="ru-RU" sz="1000" dirty="0"/>
            </a:p>
          </p:txBody>
        </p:sp>
      </p:grpSp>
      <p:grpSp>
        <p:nvGrpSpPr>
          <p:cNvPr id="24" name="Группа 192"/>
          <p:cNvGrpSpPr/>
          <p:nvPr/>
        </p:nvGrpSpPr>
        <p:grpSpPr>
          <a:xfrm>
            <a:off x="4572000" y="1803432"/>
            <a:ext cx="4357718" cy="625436"/>
            <a:chOff x="165897" y="642918"/>
            <a:chExt cx="4429156" cy="625436"/>
          </a:xfrm>
        </p:grpSpPr>
        <p:sp>
          <p:nvSpPr>
            <p:cNvPr id="194" name="Прямоугольник с двумя скругленными противолежащими углами 193"/>
            <p:cNvSpPr/>
            <p:nvPr/>
          </p:nvSpPr>
          <p:spPr>
            <a:xfrm>
              <a:off x="380211" y="714356"/>
              <a:ext cx="4214842" cy="357190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95" name="Овал 194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65897" y="720992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11,1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714348" y="714356"/>
              <a:ext cx="38807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«Реклама, социально-значимая информация и праздничное оформление в городе Владимире»</a:t>
              </a:r>
            </a:p>
            <a:p>
              <a:endParaRPr lang="ru-RU" sz="1000" dirty="0"/>
            </a:p>
          </p:txBody>
        </p:sp>
      </p:grpSp>
      <p:grpSp>
        <p:nvGrpSpPr>
          <p:cNvPr id="25" name="Группа 197"/>
          <p:cNvGrpSpPr/>
          <p:nvPr/>
        </p:nvGrpSpPr>
        <p:grpSpPr>
          <a:xfrm>
            <a:off x="71406" y="1214422"/>
            <a:ext cx="4429155" cy="500066"/>
            <a:chOff x="93288" y="642918"/>
            <a:chExt cx="4501765" cy="500066"/>
          </a:xfrm>
        </p:grpSpPr>
        <p:sp>
          <p:nvSpPr>
            <p:cNvPr id="199" name="Прямоугольник с двумя скругленными противолежащими углами 198"/>
            <p:cNvSpPr/>
            <p:nvPr/>
          </p:nvSpPr>
          <p:spPr>
            <a:xfrm>
              <a:off x="380211" y="714356"/>
              <a:ext cx="4214842" cy="357190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200" name="Овал 199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93288" y="714356"/>
              <a:ext cx="7166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2986,1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714348" y="714356"/>
              <a:ext cx="38807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«Развитие системы образования города Владимира»</a:t>
              </a:r>
            </a:p>
          </p:txBody>
        </p:sp>
      </p:grpSp>
      <p:grpSp>
        <p:nvGrpSpPr>
          <p:cNvPr id="26" name="Группа 202"/>
          <p:cNvGrpSpPr/>
          <p:nvPr/>
        </p:nvGrpSpPr>
        <p:grpSpPr>
          <a:xfrm>
            <a:off x="4572000" y="1214422"/>
            <a:ext cx="4357718" cy="625436"/>
            <a:chOff x="165897" y="642918"/>
            <a:chExt cx="4429156" cy="625436"/>
          </a:xfrm>
        </p:grpSpPr>
        <p:sp>
          <p:nvSpPr>
            <p:cNvPr id="204" name="Прямоугольник с двумя скругленными противолежащими углами 203"/>
            <p:cNvSpPr/>
            <p:nvPr/>
          </p:nvSpPr>
          <p:spPr>
            <a:xfrm>
              <a:off x="380211" y="714356"/>
              <a:ext cx="4214842" cy="357190"/>
            </a:xfrm>
            <a:prstGeom prst="round2Diag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205" name="Овал 204"/>
            <p:cNvSpPr/>
            <p:nvPr/>
          </p:nvSpPr>
          <p:spPr>
            <a:xfrm>
              <a:off x="165897" y="642918"/>
              <a:ext cx="500066" cy="500066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65897" y="738498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23,6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714348" y="714356"/>
              <a:ext cx="38807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МП «Социальная ипотека для жителей города Владимира»</a:t>
              </a:r>
            </a:p>
            <a:p>
              <a:endParaRPr lang="ru-RU" sz="1000" dirty="0" smtClean="0">
                <a:latin typeface="Times New Roman"/>
              </a:endParaRPr>
            </a:p>
            <a:p>
              <a:endParaRPr lang="ru-RU" sz="1000" dirty="0"/>
            </a:p>
          </p:txBody>
        </p:sp>
      </p:grpSp>
      <p:sp>
        <p:nvSpPr>
          <p:cNvPr id="108" name="Заголовок 1"/>
          <p:cNvSpPr txBox="1">
            <a:spLocks/>
          </p:cNvSpPr>
          <p:nvPr/>
        </p:nvSpPr>
        <p:spPr>
          <a:xfrm>
            <a:off x="-32" y="-24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города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Всего на 2016 год – 4 527,1 </a:t>
            </a:r>
            <a:r>
              <a:rPr lang="ru-RU" sz="2000" dirty="0" err="1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</a:t>
            </a:r>
            <a:r>
              <a:rPr lang="ru-RU" sz="200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руб</a:t>
            </a:r>
            <a:endParaRPr lang="ru-RU" sz="2000" dirty="0" smtClean="0">
              <a:ln w="3155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Динамика расходов бюджета города</a:t>
            </a:r>
          </a:p>
        </p:txBody>
      </p:sp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-285784" y="785794"/>
          <a:ext cx="984885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3786182" y="6000768"/>
            <a:ext cx="2071702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(7 327,4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руб.)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715140" y="6000768"/>
            <a:ext cx="2071702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(5 483,3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руб.)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-1428792" y="857232"/>
          <a:ext cx="12888000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расходов бюджета города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857752" y="5929330"/>
          <a:ext cx="4143404" cy="817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на образование</a:t>
            </a:r>
          </a:p>
        </p:txBody>
      </p:sp>
      <p:pic>
        <p:nvPicPr>
          <p:cNvPr id="1028" name="Picture 4" descr="C:\Documents and Settings\nikitinacm\Рабочий стол\Фото\0359202fgi2ma42uhu2f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714620"/>
            <a:ext cx="3214710" cy="302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" name="Text Box 45"/>
          <p:cNvSpPr txBox="1">
            <a:spLocks noChangeArrowheads="1"/>
          </p:cNvSpPr>
          <p:nvPr/>
        </p:nvSpPr>
        <p:spPr bwMode="auto">
          <a:xfrm>
            <a:off x="2786050" y="1500174"/>
            <a:ext cx="3571900" cy="1071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tIns="36576" rIns="0" bIns="0" anchor="t" upright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52000" rtl="0">
              <a:defRPr sz="1000"/>
            </a:pPr>
            <a:r>
              <a:rPr lang="ru-RU" sz="2000" b="1" i="0" strike="noStrike" spc="50" dirty="0" smtClean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2015 </a:t>
            </a:r>
            <a:r>
              <a:rPr lang="ru-RU" sz="2000" b="1" i="0" strike="noStrike" spc="50" dirty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год </a:t>
            </a:r>
            <a:r>
              <a:rPr lang="ru-RU" sz="2000" b="1" i="0" strike="noStrike" spc="50" dirty="0" smtClean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–</a:t>
            </a:r>
            <a:r>
              <a:rPr lang="ru-RU" sz="20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4 015</a:t>
            </a:r>
            <a:r>
              <a:rPr lang="ru-RU" sz="20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 </a:t>
            </a:r>
            <a:r>
              <a:rPr lang="ru-RU" sz="2000" b="1" i="0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млн</a:t>
            </a:r>
            <a:r>
              <a:rPr lang="ru-RU" sz="20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 </a:t>
            </a:r>
            <a:r>
              <a:rPr lang="ru-RU" sz="20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руб.</a:t>
            </a:r>
          </a:p>
          <a:p>
            <a:pPr marL="252000" rtl="0">
              <a:defRPr sz="1000"/>
            </a:pPr>
            <a:r>
              <a:rPr lang="ru-RU" sz="2000" b="1" i="0" strike="noStrike" spc="50" dirty="0" smtClean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2016 </a:t>
            </a:r>
            <a:r>
              <a:rPr lang="ru-RU" sz="2000" b="1" i="0" strike="noStrike" spc="50" dirty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год </a:t>
            </a:r>
            <a:r>
              <a:rPr lang="ru-RU" sz="2000" b="1" i="0" strike="noStrike" spc="50" dirty="0" smtClean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–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3 143</a:t>
            </a:r>
            <a:r>
              <a:rPr lang="ru-RU" sz="20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 </a:t>
            </a:r>
            <a:r>
              <a:rPr lang="ru-RU" sz="20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млн руб.</a:t>
            </a:r>
          </a:p>
          <a:p>
            <a:pPr algn="ctr" rtl="0">
              <a:defRPr sz="1000"/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Снижение 872</a:t>
            </a:r>
            <a:r>
              <a:rPr lang="ru-RU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 </a:t>
            </a:r>
            <a:r>
              <a:rPr lang="ru-RU" sz="16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млн руб</a:t>
            </a:r>
            <a:r>
              <a:rPr lang="ru-RU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. </a:t>
            </a:r>
            <a:r>
              <a:rPr lang="en-US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[</a:t>
            </a:r>
            <a:r>
              <a:rPr lang="ru-RU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-21,7%</a:t>
            </a:r>
            <a:r>
              <a:rPr lang="en-US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]</a:t>
            </a:r>
            <a:endParaRPr lang="ru-RU" sz="1600" b="1" i="0" strike="noStrik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cs typeface="Times New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86710" y="1357298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>
                <a:latin typeface="Georgia" pitchFamily="18" charset="0"/>
                <a:cs typeface="Arial" pitchFamily="34" charset="0"/>
              </a:rPr>
              <a:t>млн</a:t>
            </a:r>
            <a:r>
              <a:rPr lang="ru-RU" b="1" dirty="0" smtClean="0">
                <a:latin typeface="Georgia" pitchFamily="18" charset="0"/>
                <a:cs typeface="Arial" pitchFamily="34" charset="0"/>
              </a:rPr>
              <a:t> руб.</a:t>
            </a:r>
            <a:endParaRPr lang="ru-RU" b="1" dirty="0">
              <a:latin typeface="Georgia" pitchFamily="18" charset="0"/>
              <a:cs typeface="Arial" pitchFamily="34" charset="0"/>
            </a:endParaRPr>
          </a:p>
        </p:txBody>
      </p:sp>
      <p:grpSp>
        <p:nvGrpSpPr>
          <p:cNvPr id="73" name="Группа 33"/>
          <p:cNvGrpSpPr/>
          <p:nvPr/>
        </p:nvGrpSpPr>
        <p:grpSpPr>
          <a:xfrm>
            <a:off x="571472" y="2643182"/>
            <a:ext cx="2428892" cy="857256"/>
            <a:chOff x="5000628" y="1357298"/>
            <a:chExt cx="2571768" cy="857256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6072198" y="1357298"/>
              <a:ext cx="1500198" cy="85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Фонд оплаты труда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072064" y="1357298"/>
              <a:ext cx="1000132" cy="42862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2279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000628" y="1785926"/>
              <a:ext cx="1071570" cy="428628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2346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</p:grpSp>
      <p:grpSp>
        <p:nvGrpSpPr>
          <p:cNvPr id="79" name="Группа 41"/>
          <p:cNvGrpSpPr/>
          <p:nvPr/>
        </p:nvGrpSpPr>
        <p:grpSpPr>
          <a:xfrm>
            <a:off x="142844" y="3714752"/>
            <a:ext cx="2857521" cy="1000132"/>
            <a:chOff x="5072066" y="1357298"/>
            <a:chExt cx="2631927" cy="85725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0" name="Прямоугольник 79"/>
            <p:cNvSpPr/>
            <p:nvPr/>
          </p:nvSpPr>
          <p:spPr>
            <a:xfrm>
              <a:off x="6044416" y="1357298"/>
              <a:ext cx="1659577" cy="857256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Коммунальные услуги и связь</a:t>
              </a: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5214942" y="1357298"/>
              <a:ext cx="857256" cy="42862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203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072066" y="1785926"/>
              <a:ext cx="1000132" cy="428628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296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</p:grpSp>
      <p:grpSp>
        <p:nvGrpSpPr>
          <p:cNvPr id="84" name="Группа 45"/>
          <p:cNvGrpSpPr/>
          <p:nvPr/>
        </p:nvGrpSpPr>
        <p:grpSpPr>
          <a:xfrm>
            <a:off x="642910" y="5000636"/>
            <a:ext cx="2357454" cy="928694"/>
            <a:chOff x="5072066" y="1357298"/>
            <a:chExt cx="2500330" cy="857256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6072198" y="1357298"/>
              <a:ext cx="1500198" cy="85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Питание</a:t>
              </a: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5072066" y="1357298"/>
              <a:ext cx="1000132" cy="42862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155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5214942" y="1785926"/>
              <a:ext cx="857256" cy="428628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141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</p:grpSp>
      <p:grpSp>
        <p:nvGrpSpPr>
          <p:cNvPr id="100" name="Группа 49"/>
          <p:cNvGrpSpPr/>
          <p:nvPr/>
        </p:nvGrpSpPr>
        <p:grpSpPr>
          <a:xfrm>
            <a:off x="6143636" y="2643182"/>
            <a:ext cx="2714644" cy="928694"/>
            <a:chOff x="6008483" y="1357298"/>
            <a:chExt cx="2421169" cy="857256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6008483" y="1357298"/>
              <a:ext cx="1563913" cy="85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Укрепление материально-технической базы</a:t>
              </a: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7572396" y="1357298"/>
              <a:ext cx="857256" cy="42862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65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7572396" y="1785926"/>
              <a:ext cx="714380" cy="428628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46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</p:grpSp>
      <p:grpSp>
        <p:nvGrpSpPr>
          <p:cNvPr id="135" name="Группа 53"/>
          <p:cNvGrpSpPr/>
          <p:nvPr/>
        </p:nvGrpSpPr>
        <p:grpSpPr>
          <a:xfrm flipH="1">
            <a:off x="6143635" y="3786190"/>
            <a:ext cx="2643207" cy="928696"/>
            <a:chOff x="5141522" y="1357297"/>
            <a:chExt cx="2645364" cy="857257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6072199" y="1357297"/>
              <a:ext cx="1714687" cy="85725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endParaRPr>
            </a:p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Текущие ремонты и содержание имущества</a:t>
              </a: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5141522" y="1357297"/>
              <a:ext cx="926707" cy="42862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142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5349883" y="1785926"/>
              <a:ext cx="718337" cy="428628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87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</p:grpSp>
      <p:grpSp>
        <p:nvGrpSpPr>
          <p:cNvPr id="139" name="Группа 61"/>
          <p:cNvGrpSpPr/>
          <p:nvPr/>
        </p:nvGrpSpPr>
        <p:grpSpPr>
          <a:xfrm flipH="1">
            <a:off x="6143636" y="5000636"/>
            <a:ext cx="2214578" cy="857256"/>
            <a:chOff x="5214942" y="1357298"/>
            <a:chExt cx="2357454" cy="857256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6072198" y="1357298"/>
              <a:ext cx="1500198" cy="85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Налоги и прочие расходы</a:t>
              </a: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5357818" y="1357298"/>
              <a:ext cx="714380" cy="42862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159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5214942" y="1785926"/>
              <a:ext cx="857256" cy="428628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165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</p:grpSp>
      <p:grpSp>
        <p:nvGrpSpPr>
          <p:cNvPr id="143" name="Группа 65"/>
          <p:cNvGrpSpPr/>
          <p:nvPr/>
        </p:nvGrpSpPr>
        <p:grpSpPr>
          <a:xfrm flipH="1">
            <a:off x="3286116" y="5857892"/>
            <a:ext cx="2571768" cy="857256"/>
            <a:chOff x="5072066" y="1357298"/>
            <a:chExt cx="2500330" cy="857256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6072198" y="1357298"/>
              <a:ext cx="1500198" cy="85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Адресная инвестиционная программа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072066" y="1357298"/>
              <a:ext cx="1000132" cy="42862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910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5500694" y="1785926"/>
              <a:ext cx="571536" cy="428628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62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</p:grpSp>
      <p:sp>
        <p:nvSpPr>
          <p:cNvPr id="147" name="Прямоугольник 146"/>
          <p:cNvSpPr/>
          <p:nvPr/>
        </p:nvSpPr>
        <p:spPr>
          <a:xfrm>
            <a:off x="2857488" y="1643050"/>
            <a:ext cx="142876" cy="142876"/>
          </a:xfrm>
          <a:prstGeom prst="rect">
            <a:avLst/>
          </a:prstGeom>
          <a:solidFill>
            <a:srgbClr val="00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2857488" y="1928802"/>
            <a:ext cx="142876" cy="142876"/>
          </a:xfrm>
          <a:prstGeom prst="rect">
            <a:avLst/>
          </a:prstGeom>
          <a:solidFill>
            <a:srgbClr val="FF6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Система образования г. Владимира</a:t>
            </a:r>
          </a:p>
        </p:txBody>
      </p:sp>
      <p:pic>
        <p:nvPicPr>
          <p:cNvPr id="29" name="Рисунок 28" descr="Д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812185"/>
            <a:ext cx="2143140" cy="1357322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30" name="TextBox 29"/>
          <p:cNvSpPr txBox="1"/>
          <p:nvPr/>
        </p:nvSpPr>
        <p:spPr>
          <a:xfrm>
            <a:off x="500034" y="3169507"/>
            <a:ext cx="2000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89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 учреждений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1 280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руб.</a:t>
            </a:r>
          </a:p>
          <a:p>
            <a:pPr algn="ctr"/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19 846 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детей</a:t>
            </a:r>
            <a:endParaRPr lang="ru-RU" sz="1600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ШКОЛ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812185"/>
            <a:ext cx="2143140" cy="1357322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35" name="TextBox 34"/>
          <p:cNvSpPr txBox="1"/>
          <p:nvPr/>
        </p:nvSpPr>
        <p:spPr>
          <a:xfrm>
            <a:off x="6500826" y="3169507"/>
            <a:ext cx="21431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48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 учреждений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1 405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руб.</a:t>
            </a:r>
            <a:endParaRPr lang="ru-RU" sz="1600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32 506 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детей</a:t>
            </a:r>
            <a:endParaRPr lang="ru-RU" sz="1600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ДО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286124"/>
            <a:ext cx="2286016" cy="1357322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37" name="TextBox 36"/>
          <p:cNvSpPr txBox="1"/>
          <p:nvPr/>
        </p:nvSpPr>
        <p:spPr>
          <a:xfrm>
            <a:off x="3643306" y="4638928"/>
            <a:ext cx="21431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15 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учреждений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306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руб.</a:t>
            </a:r>
          </a:p>
          <a:p>
            <a:pPr algn="ctr"/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17 954 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детей</a:t>
            </a:r>
            <a:endParaRPr lang="ru-RU" sz="1600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DSC0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312515"/>
            <a:ext cx="2349488" cy="1571636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39" name="TextBox 38"/>
          <p:cNvSpPr txBox="1"/>
          <p:nvPr/>
        </p:nvSpPr>
        <p:spPr>
          <a:xfrm>
            <a:off x="428596" y="5812713"/>
            <a:ext cx="21707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2 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загородных лагеря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26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руб.</a:t>
            </a:r>
          </a:p>
          <a:p>
            <a:pPr algn="ctr"/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2 100 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детей</a:t>
            </a:r>
            <a:endParaRPr lang="ru-RU" sz="1600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40" name="Picture 5" descr="C:\Users\илья\AppData\Local\Microsoft\Windows\Temporary Internet Files\Content.IE5\VMD16396\450px-Wikipedia_logo_Book_of_Records.svg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241077"/>
            <a:ext cx="1857388" cy="1438892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6572264" y="5598399"/>
            <a:ext cx="22942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5 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прочих учреждений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39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руб.</a:t>
            </a:r>
          </a:p>
          <a:p>
            <a:pPr algn="ctr"/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2 329 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детей</a:t>
            </a:r>
          </a:p>
        </p:txBody>
      </p:sp>
      <p:graphicFrame>
        <p:nvGraphicFramePr>
          <p:cNvPr id="57" name="Схема 56"/>
          <p:cNvGraphicFramePr/>
          <p:nvPr/>
        </p:nvGraphicFramePr>
        <p:xfrm>
          <a:off x="2643174" y="5969032"/>
          <a:ext cx="4143404" cy="817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45"/>
          <p:cNvSpPr txBox="1">
            <a:spLocks noChangeArrowheads="1"/>
          </p:cNvSpPr>
          <p:nvPr/>
        </p:nvSpPr>
        <p:spPr bwMode="auto">
          <a:xfrm>
            <a:off x="2786050" y="1500174"/>
            <a:ext cx="3571900" cy="1071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tIns="36576" rIns="0" bIns="0" anchor="t" upright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52000" rtl="0">
              <a:defRPr sz="1000"/>
            </a:pPr>
            <a:r>
              <a:rPr lang="ru-RU" sz="2000" b="1" i="0" strike="noStrike" spc="50" dirty="0" smtClean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2015 </a:t>
            </a:r>
            <a:r>
              <a:rPr lang="ru-RU" sz="2000" b="1" i="0" strike="noStrike" spc="50" dirty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год </a:t>
            </a:r>
            <a:r>
              <a:rPr lang="ru-RU" sz="2000" b="1" i="0" strike="noStrike" spc="50" dirty="0" smtClean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–</a:t>
            </a:r>
            <a:r>
              <a:rPr lang="ru-RU" sz="20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4 015</a:t>
            </a:r>
            <a:r>
              <a:rPr lang="ru-RU" sz="20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 </a:t>
            </a:r>
            <a:r>
              <a:rPr lang="ru-RU" sz="2000" b="1" i="0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млн</a:t>
            </a:r>
            <a:r>
              <a:rPr lang="ru-RU" sz="20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 </a:t>
            </a:r>
            <a:r>
              <a:rPr lang="ru-RU" sz="20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руб.</a:t>
            </a:r>
          </a:p>
          <a:p>
            <a:pPr marL="252000" rtl="0">
              <a:defRPr sz="1000"/>
            </a:pPr>
            <a:r>
              <a:rPr lang="ru-RU" sz="2000" b="1" i="0" strike="noStrike" spc="50" dirty="0" smtClean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2016 </a:t>
            </a:r>
            <a:r>
              <a:rPr lang="ru-RU" sz="2000" b="1" i="0" strike="noStrike" spc="50" dirty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год </a:t>
            </a:r>
            <a:r>
              <a:rPr lang="ru-RU" sz="2000" b="1" i="0" strike="noStrike" spc="50" dirty="0" smtClean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–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3 143</a:t>
            </a:r>
            <a:r>
              <a:rPr lang="ru-RU" sz="20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 </a:t>
            </a:r>
            <a:r>
              <a:rPr lang="ru-RU" sz="20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млн руб.</a:t>
            </a:r>
          </a:p>
          <a:p>
            <a:pPr algn="ctr" rtl="0">
              <a:defRPr sz="1000"/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Снижение 872</a:t>
            </a:r>
            <a:r>
              <a:rPr lang="ru-RU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 </a:t>
            </a:r>
            <a:r>
              <a:rPr lang="ru-RU" sz="16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млн руб</a:t>
            </a:r>
            <a:r>
              <a:rPr lang="ru-RU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. </a:t>
            </a:r>
            <a:r>
              <a:rPr lang="en-US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[</a:t>
            </a:r>
            <a:r>
              <a:rPr lang="ru-RU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-21,7%</a:t>
            </a:r>
            <a:r>
              <a:rPr lang="en-US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]</a:t>
            </a:r>
            <a:endParaRPr lang="ru-RU" sz="1600" b="1" i="0" strike="noStrik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/>
          <p:cNvGrpSpPr/>
          <p:nvPr/>
        </p:nvGrpSpPr>
        <p:grpSpPr>
          <a:xfrm>
            <a:off x="2786050" y="1500174"/>
            <a:ext cx="3571900" cy="1071570"/>
            <a:chOff x="5286380" y="1643050"/>
            <a:chExt cx="3571900" cy="1071570"/>
          </a:xfrm>
        </p:grpSpPr>
        <p:sp>
          <p:nvSpPr>
            <p:cNvPr id="53" name="Text Box 45"/>
            <p:cNvSpPr txBox="1">
              <a:spLocks noChangeArrowheads="1"/>
            </p:cNvSpPr>
            <p:nvPr/>
          </p:nvSpPr>
          <p:spPr bwMode="auto">
            <a:xfrm>
              <a:off x="5286380" y="1643050"/>
              <a:ext cx="3571900" cy="107157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45720" tIns="36576" rIns="0" bIns="0" anchor="t" upright="1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252000" rtl="0">
                <a:defRPr sz="1000"/>
              </a:pP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2015 </a:t>
              </a:r>
              <a:r>
                <a:rPr lang="ru-RU" sz="2000" b="1" i="0" strike="noStrike" spc="50" dirty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год </a:t>
              </a: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–</a:t>
              </a:r>
              <a:r>
                <a:rPr lang="ru-RU" sz="20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 193 </a:t>
              </a:r>
              <a:r>
                <a:rPr lang="ru-RU" sz="2000" b="1" i="0" strike="noStrik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млн</a:t>
              </a:r>
              <a:r>
                <a:rPr lang="ru-RU" sz="20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 </a:t>
              </a:r>
              <a:r>
                <a:rPr lang="ru-RU" sz="2000" b="1" i="0" strike="noStrik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руб.</a:t>
              </a:r>
            </a:p>
            <a:p>
              <a:pPr marL="252000" rtl="0">
                <a:defRPr sz="1000"/>
              </a:pP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2016 </a:t>
              </a:r>
              <a:r>
                <a:rPr lang="ru-RU" sz="2000" b="1" i="0" strike="noStrike" spc="50" dirty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год </a:t>
              </a: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– </a:t>
              </a:r>
              <a:r>
                <a:rPr lang="ru-RU" sz="20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245 </a:t>
              </a:r>
              <a:r>
                <a:rPr lang="ru-RU" sz="2000" b="1" i="0" strike="noStrik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млн руб.</a:t>
              </a:r>
            </a:p>
            <a:p>
              <a:pPr algn="ctr" rtl="0">
                <a:defRPr sz="1000"/>
              </a:pPr>
              <a:r>
                <a:rPr lang="ru-RU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Рост 52 </a:t>
              </a:r>
              <a:r>
                <a:rPr lang="ru-RU" sz="1600" b="1" i="0" strike="noStrik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млн руб</a:t>
              </a:r>
              <a:r>
                <a:rPr lang="ru-RU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. </a:t>
              </a:r>
              <a:r>
                <a:rPr lang="en-US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[</a:t>
              </a:r>
              <a:r>
                <a:rPr lang="ru-RU" sz="1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+26,9</a:t>
              </a:r>
              <a:r>
                <a:rPr lang="ru-RU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%</a:t>
              </a:r>
              <a:r>
                <a:rPr lang="en-US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]</a:t>
              </a:r>
              <a:endParaRPr lang="ru-RU" sz="16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357818" y="1785926"/>
              <a:ext cx="142876" cy="142876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357818" y="2071678"/>
              <a:ext cx="142876" cy="142876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Documents and Settings\nikitinacm\Рабочий стол\Фото\tea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571744"/>
            <a:ext cx="3214710" cy="321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на культуру</a:t>
            </a:r>
          </a:p>
        </p:txBody>
      </p:sp>
      <p:grpSp>
        <p:nvGrpSpPr>
          <p:cNvPr id="4" name="Группа 33"/>
          <p:cNvGrpSpPr/>
          <p:nvPr/>
        </p:nvGrpSpPr>
        <p:grpSpPr>
          <a:xfrm>
            <a:off x="6143636" y="2643182"/>
            <a:ext cx="2500330" cy="857256"/>
            <a:chOff x="6072198" y="1357298"/>
            <a:chExt cx="2500330" cy="85725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072198" y="1357298"/>
              <a:ext cx="1500198" cy="85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Фонд оплаты труда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572396" y="1357298"/>
              <a:ext cx="1000132" cy="42862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143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572396" y="1785926"/>
              <a:ext cx="857256" cy="428628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129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</p:grpSp>
      <p:grpSp>
        <p:nvGrpSpPr>
          <p:cNvPr id="5" name="Группа 41"/>
          <p:cNvGrpSpPr/>
          <p:nvPr/>
        </p:nvGrpSpPr>
        <p:grpSpPr>
          <a:xfrm>
            <a:off x="6143636" y="3714752"/>
            <a:ext cx="2500330" cy="857256"/>
            <a:chOff x="6072198" y="1357298"/>
            <a:chExt cx="2500330" cy="85725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6072198" y="1357298"/>
              <a:ext cx="1571636" cy="857256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Коммунальные услуги и связь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572396" y="1357298"/>
              <a:ext cx="1000132" cy="42862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10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572396" y="1785926"/>
              <a:ext cx="1000132" cy="428628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10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</p:grpSp>
      <p:grpSp>
        <p:nvGrpSpPr>
          <p:cNvPr id="7" name="Группа 49"/>
          <p:cNvGrpSpPr/>
          <p:nvPr/>
        </p:nvGrpSpPr>
        <p:grpSpPr>
          <a:xfrm>
            <a:off x="6143636" y="4857760"/>
            <a:ext cx="2500330" cy="857256"/>
            <a:chOff x="6072198" y="1357298"/>
            <a:chExt cx="2500330" cy="85725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072198" y="1357298"/>
              <a:ext cx="1500198" cy="85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Содержание имущества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572396" y="1357298"/>
              <a:ext cx="1000132" cy="42862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Georgia" pitchFamily="18" charset="0"/>
                  <a:cs typeface="Arial" pitchFamily="34" charset="0"/>
                </a:rPr>
                <a:t>18</a:t>
              </a:r>
              <a:endParaRPr lang="ru-RU" sz="1600" b="1" dirty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572396" y="1785926"/>
              <a:ext cx="857256" cy="428628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Georgia" pitchFamily="18" charset="0"/>
                  <a:cs typeface="Arial" pitchFamily="34" charset="0"/>
                </a:rPr>
                <a:t>16</a:t>
              </a:r>
              <a:endParaRPr lang="ru-RU" sz="1600" b="1" dirty="0">
                <a:latin typeface="Georgia" pitchFamily="18" charset="0"/>
                <a:cs typeface="Arial" pitchFamily="34" charset="0"/>
              </a:endParaRPr>
            </a:p>
          </p:txBody>
        </p:sp>
      </p:grpSp>
      <p:grpSp>
        <p:nvGrpSpPr>
          <p:cNvPr id="8" name="Группа 53"/>
          <p:cNvGrpSpPr/>
          <p:nvPr/>
        </p:nvGrpSpPr>
        <p:grpSpPr>
          <a:xfrm flipH="1">
            <a:off x="428596" y="2643182"/>
            <a:ext cx="2500330" cy="928694"/>
            <a:chOff x="6072198" y="1357298"/>
            <a:chExt cx="2500330" cy="85725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072198" y="1357298"/>
              <a:ext cx="1571636" cy="85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Укрепление материально- технической базы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572396" y="1357298"/>
              <a:ext cx="1000132" cy="42862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3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572396" y="1785926"/>
              <a:ext cx="1000132" cy="428628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3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</p:grpSp>
      <p:grpSp>
        <p:nvGrpSpPr>
          <p:cNvPr id="9" name="Группа 57"/>
          <p:cNvGrpSpPr/>
          <p:nvPr/>
        </p:nvGrpSpPr>
        <p:grpSpPr>
          <a:xfrm flipH="1">
            <a:off x="285720" y="3786190"/>
            <a:ext cx="2643206" cy="857256"/>
            <a:chOff x="5929322" y="1357298"/>
            <a:chExt cx="2643206" cy="85725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572396" y="1357298"/>
              <a:ext cx="1000132" cy="42862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17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572396" y="1785926"/>
              <a:ext cx="857256" cy="428628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12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929322" y="1357298"/>
              <a:ext cx="1643074" cy="85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Налоги и прочие расходы</a:t>
              </a:r>
            </a:p>
          </p:txBody>
        </p:sp>
      </p:grpSp>
      <p:grpSp>
        <p:nvGrpSpPr>
          <p:cNvPr id="10" name="Группа 61"/>
          <p:cNvGrpSpPr/>
          <p:nvPr/>
        </p:nvGrpSpPr>
        <p:grpSpPr>
          <a:xfrm flipH="1">
            <a:off x="285720" y="4929198"/>
            <a:ext cx="2643206" cy="857256"/>
            <a:chOff x="6072198" y="1357298"/>
            <a:chExt cx="2643206" cy="85725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072198" y="1357298"/>
              <a:ext cx="1714512" cy="85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Адресная инвестиционная программа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715272" y="1357298"/>
              <a:ext cx="857256" cy="42862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1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715272" y="1785926"/>
              <a:ext cx="1000132" cy="428628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74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</p:grpSp>
      <p:grpSp>
        <p:nvGrpSpPr>
          <p:cNvPr id="11" name="Группа 65"/>
          <p:cNvGrpSpPr/>
          <p:nvPr/>
        </p:nvGrpSpPr>
        <p:grpSpPr>
          <a:xfrm flipH="1">
            <a:off x="3286116" y="5786454"/>
            <a:ext cx="2500330" cy="857256"/>
            <a:chOff x="6072198" y="1357298"/>
            <a:chExt cx="2500330" cy="85725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072198" y="1357298"/>
              <a:ext cx="1500198" cy="85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Проведение культурно-массовых мероприятий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572396" y="1357298"/>
              <a:ext cx="1000132" cy="42862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1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572396" y="1785926"/>
              <a:ext cx="1000132" cy="428628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itchFamily="18" charset="0"/>
                  <a:cs typeface="Arial" pitchFamily="34" charset="0"/>
                </a:rPr>
                <a:t>1</a:t>
              </a:r>
              <a:endParaRPr lang="ru-RU" b="1" dirty="0">
                <a:latin typeface="Georgia" pitchFamily="18" charset="0"/>
                <a:cs typeface="Arial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7786710" y="1357298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>
                <a:latin typeface="Georgia" pitchFamily="18" charset="0"/>
                <a:cs typeface="Arial" pitchFamily="34" charset="0"/>
              </a:rPr>
              <a:t>млн</a:t>
            </a:r>
            <a:r>
              <a:rPr lang="ru-RU" b="1" dirty="0" smtClean="0">
                <a:latin typeface="Georgia" pitchFamily="18" charset="0"/>
                <a:cs typeface="Arial" pitchFamily="34" charset="0"/>
              </a:rPr>
              <a:t> руб.</a:t>
            </a:r>
            <a:endParaRPr lang="ru-RU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ikitinacm\Рабочий стол\Новая папка\fpgml_croper_r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</a:t>
            </a:r>
          </a:p>
          <a:p>
            <a:pPr lvl="0" algn="ctr"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бюджетной политики на 2016 год</a:t>
            </a:r>
            <a:endParaRPr kumimoji="0" lang="ru-RU" sz="3600" b="1" i="0" u="none" strike="noStrike" kern="1200" normalizeH="0" baseline="0" noProof="0" dirty="0">
              <a:ln w="31550" cmpd="sng">
                <a:solidFill>
                  <a:srgbClr val="4D1C1B"/>
                </a:solidFill>
                <a:prstDash val="solid"/>
              </a:ln>
              <a:solidFill>
                <a:srgbClr val="4D1C1B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57158" y="1474804"/>
          <a:ext cx="8286808" cy="5383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-214346" y="1571612"/>
          <a:ext cx="9644130" cy="48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Обеспечение деятельности учреждений культуры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6201811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Georgia" pitchFamily="18" charset="0"/>
              </a:rPr>
              <a:t>Учреждения </a:t>
            </a:r>
            <a:r>
              <a:rPr lang="ru-RU" sz="800" b="1" dirty="0" err="1" smtClean="0">
                <a:latin typeface="Georgia" pitchFamily="18" charset="0"/>
              </a:rPr>
              <a:t>исполнитель-ского</a:t>
            </a:r>
            <a:r>
              <a:rPr lang="ru-RU" sz="800" b="1" dirty="0" smtClean="0">
                <a:latin typeface="Georgia" pitchFamily="18" charset="0"/>
              </a:rPr>
              <a:t> искусства </a:t>
            </a:r>
          </a:p>
          <a:p>
            <a:pPr algn="ctr"/>
            <a:r>
              <a:rPr lang="ru-RU" sz="800" b="1" dirty="0" smtClean="0">
                <a:latin typeface="Georgia" pitchFamily="18" charset="0"/>
              </a:rPr>
              <a:t>(4 учреждения)</a:t>
            </a:r>
            <a:endParaRPr lang="ru-RU" sz="8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6273249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Georgia" pitchFamily="18" charset="0"/>
              </a:rPr>
              <a:t>Библиотеки</a:t>
            </a:r>
          </a:p>
          <a:p>
            <a:pPr algn="ctr"/>
            <a:r>
              <a:rPr lang="ru-RU" sz="800" b="1" dirty="0" smtClean="0">
                <a:latin typeface="Georgia" pitchFamily="18" charset="0"/>
              </a:rPr>
              <a:t>(1 учреждение </a:t>
            </a:r>
          </a:p>
          <a:p>
            <a:pPr algn="ctr"/>
            <a:r>
              <a:rPr lang="ru-RU" sz="800" b="1" dirty="0" smtClean="0">
                <a:latin typeface="Georgia" pitchFamily="18" charset="0"/>
              </a:rPr>
              <a:t>с 17 филиалами)</a:t>
            </a:r>
            <a:endParaRPr lang="ru-RU" sz="800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6273249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Georgia" pitchFamily="18" charset="0"/>
              </a:rPr>
              <a:t>Парки культуры и отдыха </a:t>
            </a:r>
          </a:p>
          <a:p>
            <a:pPr algn="ctr"/>
            <a:r>
              <a:rPr lang="ru-RU" sz="800" b="1" dirty="0" smtClean="0">
                <a:latin typeface="Georgia" pitchFamily="18" charset="0"/>
              </a:rPr>
              <a:t>(3 учреждения)</a:t>
            </a:r>
            <a:endParaRPr lang="ru-RU" sz="800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6273249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Georgia" pitchFamily="18" charset="0"/>
              </a:rPr>
              <a:t>Дома </a:t>
            </a:r>
          </a:p>
          <a:p>
            <a:pPr algn="ctr"/>
            <a:r>
              <a:rPr lang="ru-RU" sz="800" b="1" dirty="0" smtClean="0">
                <a:latin typeface="Georgia" pitchFamily="18" charset="0"/>
              </a:rPr>
              <a:t>культуры</a:t>
            </a:r>
          </a:p>
          <a:p>
            <a:pPr algn="ctr"/>
            <a:r>
              <a:rPr lang="ru-RU" sz="800" b="1" dirty="0" smtClean="0">
                <a:latin typeface="Georgia" pitchFamily="18" charset="0"/>
              </a:rPr>
              <a:t> (4 учреждения)</a:t>
            </a:r>
            <a:endParaRPr lang="ru-RU" sz="800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6273249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Georgia" pitchFamily="18" charset="0"/>
              </a:rPr>
              <a:t>Прочие учреждения </a:t>
            </a:r>
          </a:p>
          <a:p>
            <a:pPr algn="ctr"/>
            <a:r>
              <a:rPr lang="ru-RU" sz="800" b="1" dirty="0" smtClean="0">
                <a:latin typeface="Georgia" pitchFamily="18" charset="0"/>
              </a:rPr>
              <a:t>(3 учреждения)</a:t>
            </a:r>
            <a:endParaRPr lang="ru-RU" sz="800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6273249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Georgia" pitchFamily="18" charset="0"/>
              </a:rPr>
              <a:t>Проведение культурно-массовых мероприятий</a:t>
            </a:r>
            <a:endParaRPr lang="ru-RU" sz="800" b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6344687"/>
            <a:ext cx="1143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Georgia" pitchFamily="18" charset="0"/>
              </a:rPr>
              <a:t>Прочие расходы</a:t>
            </a:r>
            <a:endParaRPr lang="ru-RU" sz="800" b="1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29520" y="6273249"/>
            <a:ext cx="13573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Georgia" pitchFamily="18" charset="0"/>
              </a:rPr>
              <a:t>Адресная инвестиционная программа</a:t>
            </a:r>
            <a:endParaRPr lang="ru-RU" sz="1000" b="1" dirty="0">
              <a:latin typeface="Georgia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071538" y="3214686"/>
            <a:ext cx="714380" cy="653821"/>
            <a:chOff x="1071538" y="3273982"/>
            <a:chExt cx="714380" cy="653821"/>
          </a:xfrm>
        </p:grpSpPr>
        <p:sp>
          <p:nvSpPr>
            <p:cNvPr id="13" name="Выгнутая вверх стрелка 12"/>
            <p:cNvSpPr/>
            <p:nvPr/>
          </p:nvSpPr>
          <p:spPr>
            <a:xfrm rot="1326982">
              <a:off x="1104953" y="3642051"/>
              <a:ext cx="428628" cy="285752"/>
            </a:xfrm>
            <a:prstGeom prst="curvedDownArrow">
              <a:avLst/>
            </a:prstGeom>
            <a:solidFill>
              <a:srgbClr val="FB675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1538" y="3273982"/>
              <a:ext cx="714380" cy="369332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Georgia" pitchFamily="18" charset="0"/>
                </a:rPr>
                <a:t>-7</a:t>
              </a:r>
              <a:endParaRPr lang="ru-RU" b="1" dirty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000232" y="3429000"/>
            <a:ext cx="714380" cy="653821"/>
            <a:chOff x="1071538" y="3273982"/>
            <a:chExt cx="714380" cy="653821"/>
          </a:xfrm>
        </p:grpSpPr>
        <p:sp>
          <p:nvSpPr>
            <p:cNvPr id="17" name="Выгнутая вверх стрелка 16"/>
            <p:cNvSpPr/>
            <p:nvPr/>
          </p:nvSpPr>
          <p:spPr>
            <a:xfrm rot="1326982">
              <a:off x="1104953" y="3642051"/>
              <a:ext cx="428628" cy="285752"/>
            </a:xfrm>
            <a:prstGeom prst="curvedDownArrow">
              <a:avLst/>
            </a:prstGeom>
            <a:solidFill>
              <a:srgbClr val="FB675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71538" y="3273982"/>
              <a:ext cx="714380" cy="369332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Georgia" pitchFamily="18" charset="0"/>
                </a:rPr>
                <a:t>-3</a:t>
              </a:r>
              <a:endParaRPr lang="ru-RU" b="1" dirty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214810" y="2643182"/>
            <a:ext cx="714380" cy="653821"/>
            <a:chOff x="1071538" y="3273982"/>
            <a:chExt cx="714380" cy="653821"/>
          </a:xfrm>
        </p:grpSpPr>
        <p:sp>
          <p:nvSpPr>
            <p:cNvPr id="20" name="Выгнутая вверх стрелка 19"/>
            <p:cNvSpPr/>
            <p:nvPr/>
          </p:nvSpPr>
          <p:spPr>
            <a:xfrm rot="1326982">
              <a:off x="1104953" y="3642051"/>
              <a:ext cx="428628" cy="285752"/>
            </a:xfrm>
            <a:prstGeom prst="curvedDownArrow">
              <a:avLst/>
            </a:prstGeom>
            <a:solidFill>
              <a:srgbClr val="FB675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71538" y="3273982"/>
              <a:ext cx="714380" cy="369332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Georgia" pitchFamily="18" charset="0"/>
                </a:rPr>
                <a:t>-7</a:t>
              </a:r>
              <a:endParaRPr lang="ru-RU" b="1" dirty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14942" y="4143380"/>
            <a:ext cx="714380" cy="653821"/>
            <a:chOff x="1071538" y="3273982"/>
            <a:chExt cx="714380" cy="653821"/>
          </a:xfrm>
        </p:grpSpPr>
        <p:sp>
          <p:nvSpPr>
            <p:cNvPr id="23" name="Выгнутая вверх стрелка 22"/>
            <p:cNvSpPr/>
            <p:nvPr/>
          </p:nvSpPr>
          <p:spPr>
            <a:xfrm rot="1326982">
              <a:off x="1104953" y="3642051"/>
              <a:ext cx="428628" cy="285752"/>
            </a:xfrm>
            <a:prstGeom prst="curvedDownArrow">
              <a:avLst/>
            </a:prstGeom>
            <a:solidFill>
              <a:srgbClr val="FB675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71538" y="3273982"/>
              <a:ext cx="714380" cy="369332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Georgia" pitchFamily="18" charset="0"/>
                </a:rPr>
                <a:t>-2</a:t>
              </a:r>
              <a:endParaRPr lang="ru-RU" b="1" dirty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786710" y="1331378"/>
            <a:ext cx="857256" cy="668862"/>
            <a:chOff x="6858016" y="4131238"/>
            <a:chExt cx="857256" cy="668862"/>
          </a:xfrm>
        </p:grpSpPr>
        <p:sp>
          <p:nvSpPr>
            <p:cNvPr id="29" name="Выгнутая вверх стрелка 28"/>
            <p:cNvSpPr/>
            <p:nvPr/>
          </p:nvSpPr>
          <p:spPr>
            <a:xfrm rot="20553679">
              <a:off x="7182238" y="4514348"/>
              <a:ext cx="428628" cy="285752"/>
            </a:xfrm>
            <a:prstGeom prst="curved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58016" y="4131238"/>
              <a:ext cx="857256" cy="369332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+73</a:t>
              </a:r>
              <a:endParaRPr lang="ru-RU" b="1" dirty="0">
                <a:solidFill>
                  <a:srgbClr val="00B050"/>
                </a:solidFill>
                <a:latin typeface="Georgia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57224" y="1714488"/>
            <a:ext cx="3571900" cy="1071570"/>
            <a:chOff x="5286380" y="1643050"/>
            <a:chExt cx="3571900" cy="1071570"/>
          </a:xfrm>
        </p:grpSpPr>
        <p:sp>
          <p:nvSpPr>
            <p:cNvPr id="32" name="Text Box 45"/>
            <p:cNvSpPr txBox="1">
              <a:spLocks noChangeArrowheads="1"/>
            </p:cNvSpPr>
            <p:nvPr/>
          </p:nvSpPr>
          <p:spPr bwMode="auto">
            <a:xfrm>
              <a:off x="5286380" y="1643050"/>
              <a:ext cx="3571900" cy="107157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45720" tIns="36576" rIns="0" bIns="0" anchor="t" upright="1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252000" rtl="0">
                <a:defRPr sz="1000"/>
              </a:pP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2015 </a:t>
              </a:r>
              <a:r>
                <a:rPr lang="ru-RU" sz="2000" b="1" i="0" strike="noStrike" spc="50" dirty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год </a:t>
              </a: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–</a:t>
              </a:r>
              <a:r>
                <a:rPr lang="ru-RU" sz="20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 193 </a:t>
              </a:r>
              <a:r>
                <a:rPr lang="ru-RU" sz="2000" b="1" i="0" strike="noStrik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млн</a:t>
              </a:r>
              <a:r>
                <a:rPr lang="ru-RU" sz="20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 </a:t>
              </a:r>
              <a:r>
                <a:rPr lang="ru-RU" sz="2000" b="1" i="0" strike="noStrik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руб.</a:t>
              </a:r>
            </a:p>
            <a:p>
              <a:pPr marL="252000" rtl="0">
                <a:defRPr sz="1000"/>
              </a:pP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2016 </a:t>
              </a:r>
              <a:r>
                <a:rPr lang="ru-RU" sz="2000" b="1" i="0" strike="noStrike" spc="50" dirty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год </a:t>
              </a: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– </a:t>
              </a:r>
              <a:r>
                <a:rPr lang="ru-RU" sz="20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245 </a:t>
              </a:r>
              <a:r>
                <a:rPr lang="ru-RU" sz="2000" b="1" i="0" strike="noStrik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млн руб.</a:t>
              </a:r>
            </a:p>
            <a:p>
              <a:pPr algn="ctr" rtl="0">
                <a:defRPr sz="1000"/>
              </a:pPr>
              <a:r>
                <a:rPr lang="ru-RU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Рост 52 </a:t>
              </a:r>
              <a:r>
                <a:rPr lang="ru-RU" sz="1600" b="1" i="0" strike="noStrik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млн руб</a:t>
              </a:r>
              <a:r>
                <a:rPr lang="ru-RU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. </a:t>
              </a:r>
              <a:r>
                <a:rPr lang="en-US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[</a:t>
              </a:r>
              <a:r>
                <a:rPr lang="ru-RU" sz="1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+26,9</a:t>
              </a:r>
              <a:r>
                <a:rPr lang="ru-RU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%</a:t>
              </a:r>
              <a:r>
                <a:rPr lang="en-US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]</a:t>
              </a:r>
              <a:endParaRPr lang="ru-RU" sz="16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357818" y="1785926"/>
              <a:ext cx="142876" cy="142876"/>
            </a:xfrm>
            <a:prstGeom prst="rect">
              <a:avLst/>
            </a:prstGeom>
            <a:solidFill>
              <a:srgbClr val="8BE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357818" y="2071678"/>
              <a:ext cx="142876" cy="142876"/>
            </a:xfrm>
            <a:prstGeom prst="rect">
              <a:avLst/>
            </a:prstGeom>
            <a:solidFill>
              <a:srgbClr val="FF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858016" y="4000504"/>
            <a:ext cx="857256" cy="668862"/>
            <a:chOff x="6858016" y="4131238"/>
            <a:chExt cx="857256" cy="668862"/>
          </a:xfrm>
        </p:grpSpPr>
        <p:sp>
          <p:nvSpPr>
            <p:cNvPr id="36" name="Выгнутая вверх стрелка 35"/>
            <p:cNvSpPr/>
            <p:nvPr/>
          </p:nvSpPr>
          <p:spPr>
            <a:xfrm rot="20553679">
              <a:off x="7182238" y="4514348"/>
              <a:ext cx="428628" cy="285752"/>
            </a:xfrm>
            <a:prstGeom prst="curved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58016" y="4131238"/>
              <a:ext cx="857256" cy="369332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+2</a:t>
              </a:r>
              <a:endParaRPr lang="ru-RU" b="1" dirty="0">
                <a:solidFill>
                  <a:srgbClr val="00B05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на социальную политику</a:t>
            </a:r>
          </a:p>
        </p:txBody>
      </p: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5286380" y="1714488"/>
            <a:ext cx="3571900" cy="1071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tIns="36576" rIns="0" bIns="0" anchor="t" upright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52000" rtl="0">
              <a:defRPr sz="1000"/>
            </a:pPr>
            <a:r>
              <a:rPr lang="ru-RU" sz="2000" b="1" i="0" strike="noStrike" spc="50" dirty="0" smtClean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2015 </a:t>
            </a:r>
            <a:r>
              <a:rPr lang="ru-RU" sz="2000" b="1" i="0" strike="noStrike" spc="50" dirty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год </a:t>
            </a:r>
            <a:r>
              <a:rPr lang="ru-RU" sz="2000" b="1" i="0" strike="noStrike" spc="50" dirty="0" smtClean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–</a:t>
            </a:r>
            <a:r>
              <a:rPr lang="ru-RU" sz="20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 499 </a:t>
            </a:r>
            <a:r>
              <a:rPr lang="ru-RU" sz="2000" b="1" i="0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млн</a:t>
            </a:r>
            <a:r>
              <a:rPr lang="ru-RU" sz="20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 </a:t>
            </a:r>
            <a:r>
              <a:rPr lang="ru-RU" sz="20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руб.</a:t>
            </a:r>
          </a:p>
          <a:p>
            <a:pPr marL="252000" rtl="0">
              <a:defRPr sz="1000"/>
            </a:pPr>
            <a:r>
              <a:rPr lang="ru-RU" sz="2000" b="1" i="0" strike="noStrike" spc="50" dirty="0" smtClean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2016 </a:t>
            </a:r>
            <a:r>
              <a:rPr lang="ru-RU" sz="2000" b="1" i="0" strike="noStrike" spc="50" dirty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год </a:t>
            </a:r>
            <a:r>
              <a:rPr lang="ru-RU" sz="2000" b="1" i="0" strike="noStrike" spc="50" dirty="0" smtClean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–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397</a:t>
            </a:r>
            <a:r>
              <a:rPr lang="ru-RU" sz="20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 </a:t>
            </a:r>
            <a:r>
              <a:rPr lang="ru-RU" sz="20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млн руб.</a:t>
            </a:r>
          </a:p>
          <a:p>
            <a:pPr algn="ctr" rtl="0">
              <a:defRPr sz="1000"/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Снижение 102</a:t>
            </a:r>
            <a:r>
              <a:rPr lang="ru-RU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 </a:t>
            </a:r>
            <a:r>
              <a:rPr lang="ru-RU" sz="16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млн руб</a:t>
            </a:r>
            <a:r>
              <a:rPr lang="ru-RU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. </a:t>
            </a:r>
            <a:r>
              <a:rPr lang="en-US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[</a:t>
            </a:r>
            <a:r>
              <a:rPr lang="ru-RU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-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20,4</a:t>
            </a:r>
            <a:r>
              <a:rPr lang="ru-RU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%</a:t>
            </a:r>
            <a:r>
              <a:rPr lang="en-US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]</a:t>
            </a:r>
            <a:endParaRPr lang="ru-RU" sz="1600" b="1" i="0" strike="noStrik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cs typeface="Times New Roman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428736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ikitinacm\Рабочий стол\Новая папка\RceqA_croper_r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19238"/>
          <a:ext cx="8572560" cy="519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на публично-нормативные обязательства в 2016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1496785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cs typeface="Arial" pitchFamily="34" charset="0"/>
              </a:rPr>
              <a:t>192 </a:t>
            </a:r>
          </a:p>
          <a:p>
            <a:pPr algn="ctr"/>
            <a:r>
              <a:rPr lang="ru-RU" sz="1600" b="1" dirty="0" err="1" smtClean="0">
                <a:latin typeface="Georgia" pitchFamily="18" charset="0"/>
                <a:cs typeface="Arial" pitchFamily="34" charset="0"/>
              </a:rPr>
              <a:t>тыс</a:t>
            </a:r>
            <a:r>
              <a:rPr lang="ru-RU" sz="1600" b="1" dirty="0" smtClean="0">
                <a:latin typeface="Georgia" pitchFamily="18" charset="0"/>
                <a:cs typeface="Arial" pitchFamily="34" charset="0"/>
              </a:rPr>
              <a:t> руб.</a:t>
            </a:r>
            <a:endParaRPr lang="ru-RU" sz="16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2139727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cs typeface="Arial" pitchFamily="34" charset="0"/>
              </a:rPr>
              <a:t>100 </a:t>
            </a:r>
          </a:p>
          <a:p>
            <a:pPr algn="ctr"/>
            <a:r>
              <a:rPr lang="ru-RU" sz="1600" b="1" dirty="0" err="1" smtClean="0">
                <a:latin typeface="Georgia" pitchFamily="18" charset="0"/>
                <a:cs typeface="Arial" pitchFamily="34" charset="0"/>
              </a:rPr>
              <a:t>тыс</a:t>
            </a:r>
            <a:r>
              <a:rPr lang="ru-RU" sz="1600" b="1" dirty="0" smtClean="0">
                <a:latin typeface="Georgia" pitchFamily="18" charset="0"/>
                <a:cs typeface="Arial" pitchFamily="34" charset="0"/>
              </a:rPr>
              <a:t> руб.</a:t>
            </a:r>
            <a:endParaRPr lang="ru-RU" sz="16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278605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cs typeface="Arial" pitchFamily="34" charset="0"/>
              </a:rPr>
              <a:t>100 </a:t>
            </a:r>
          </a:p>
          <a:p>
            <a:pPr algn="ctr"/>
            <a:r>
              <a:rPr lang="ru-RU" sz="1600" b="1" dirty="0" err="1" smtClean="0">
                <a:latin typeface="Georgia" pitchFamily="18" charset="0"/>
                <a:cs typeface="Arial" pitchFamily="34" charset="0"/>
              </a:rPr>
              <a:t>тыс</a:t>
            </a:r>
            <a:r>
              <a:rPr lang="ru-RU" sz="1600" b="1" dirty="0" smtClean="0">
                <a:latin typeface="Georgia" pitchFamily="18" charset="0"/>
                <a:cs typeface="Arial" pitchFamily="34" charset="0"/>
              </a:rPr>
              <a:t> руб.</a:t>
            </a:r>
            <a:endParaRPr lang="ru-RU" sz="16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596" y="3425611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cs typeface="Arial" pitchFamily="34" charset="0"/>
              </a:rPr>
              <a:t>20 </a:t>
            </a:r>
          </a:p>
          <a:p>
            <a:pPr algn="ctr"/>
            <a:r>
              <a:rPr lang="ru-RU" sz="1600" b="1" dirty="0" err="1" smtClean="0">
                <a:latin typeface="Georgia" pitchFamily="18" charset="0"/>
                <a:cs typeface="Arial" pitchFamily="34" charset="0"/>
              </a:rPr>
              <a:t>тыс</a:t>
            </a:r>
            <a:r>
              <a:rPr lang="ru-RU" sz="1600" b="1" dirty="0" smtClean="0">
                <a:latin typeface="Georgia" pitchFamily="18" charset="0"/>
                <a:cs typeface="Arial" pitchFamily="34" charset="0"/>
              </a:rPr>
              <a:t> руб.</a:t>
            </a:r>
            <a:endParaRPr lang="ru-RU" sz="16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6" y="4139991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cs typeface="Arial" pitchFamily="34" charset="0"/>
              </a:rPr>
              <a:t>2 538 </a:t>
            </a:r>
          </a:p>
          <a:p>
            <a:pPr algn="ctr"/>
            <a:r>
              <a:rPr lang="ru-RU" sz="1600" b="1" dirty="0" err="1" smtClean="0">
                <a:latin typeface="Georgia" pitchFamily="18" charset="0"/>
                <a:cs typeface="Arial" pitchFamily="34" charset="0"/>
              </a:rPr>
              <a:t>тыс</a:t>
            </a:r>
            <a:r>
              <a:rPr lang="ru-RU" sz="1600" b="1" dirty="0" smtClean="0">
                <a:latin typeface="Georgia" pitchFamily="18" charset="0"/>
                <a:cs typeface="Arial" pitchFamily="34" charset="0"/>
              </a:rPr>
              <a:t> руб.</a:t>
            </a:r>
            <a:endParaRPr lang="ru-RU" sz="16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4782933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cs typeface="Arial" pitchFamily="34" charset="0"/>
              </a:rPr>
              <a:t>6 449 </a:t>
            </a:r>
          </a:p>
          <a:p>
            <a:pPr algn="ctr"/>
            <a:r>
              <a:rPr lang="ru-RU" sz="1600" b="1" dirty="0" err="1" smtClean="0">
                <a:latin typeface="Georgia" pitchFamily="18" charset="0"/>
                <a:cs typeface="Arial" pitchFamily="34" charset="0"/>
              </a:rPr>
              <a:t>тыс</a:t>
            </a:r>
            <a:r>
              <a:rPr lang="ru-RU" sz="1600" b="1" dirty="0" smtClean="0">
                <a:latin typeface="Georgia" pitchFamily="18" charset="0"/>
                <a:cs typeface="Arial" pitchFamily="34" charset="0"/>
              </a:rPr>
              <a:t> руб.</a:t>
            </a:r>
            <a:endParaRPr lang="ru-RU" sz="16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596" y="5425875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cs typeface="Arial" pitchFamily="34" charset="0"/>
              </a:rPr>
              <a:t>20,7 </a:t>
            </a:r>
          </a:p>
          <a:p>
            <a:pPr algn="ctr"/>
            <a:r>
              <a:rPr lang="ru-RU" sz="1600" b="1" dirty="0" err="1" smtClean="0">
                <a:latin typeface="Georgia" pitchFamily="18" charset="0"/>
                <a:cs typeface="Arial" pitchFamily="34" charset="0"/>
              </a:rPr>
              <a:t>тыс</a:t>
            </a:r>
            <a:r>
              <a:rPr lang="ru-RU" sz="1600" b="1" dirty="0" smtClean="0">
                <a:latin typeface="Georgia" pitchFamily="18" charset="0"/>
                <a:cs typeface="Arial" pitchFamily="34" charset="0"/>
              </a:rPr>
              <a:t> руб.</a:t>
            </a:r>
            <a:endParaRPr lang="ru-RU" sz="16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596" y="6068817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  <a:cs typeface="Arial" pitchFamily="34" charset="0"/>
              </a:rPr>
              <a:t>45 100 </a:t>
            </a:r>
          </a:p>
          <a:p>
            <a:pPr algn="ctr"/>
            <a:r>
              <a:rPr lang="ru-RU" sz="1600" b="1" dirty="0" err="1" smtClean="0">
                <a:latin typeface="Georgia" pitchFamily="18" charset="0"/>
                <a:cs typeface="Arial" pitchFamily="34" charset="0"/>
              </a:rPr>
              <a:t>тыс</a:t>
            </a:r>
            <a:r>
              <a:rPr lang="ru-RU" sz="1600" b="1" dirty="0" smtClean="0">
                <a:latin typeface="Georgia" pitchFamily="18" charset="0"/>
                <a:cs typeface="Arial" pitchFamily="34" charset="0"/>
              </a:rPr>
              <a:t> руб.</a:t>
            </a:r>
            <a:endParaRPr lang="ru-RU" sz="1600" b="1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nikitinacm\Рабочий стол\Фото\FOOBKnOv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90021">
            <a:off x="1754574" y="1274804"/>
            <a:ext cx="4107713" cy="2572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714620"/>
          <a:ext cx="914400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5997379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onstantia" pitchFamily="18" charset="0"/>
              </a:rPr>
              <a:t>Благоустройство территории города</a:t>
            </a:r>
            <a:endParaRPr lang="ru-RU" sz="1200" b="1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588415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onstantia" pitchFamily="18" charset="0"/>
              </a:rPr>
              <a:t>Капитальный ремонт многоквартирных домов</a:t>
            </a:r>
            <a:endParaRPr lang="ru-RU" sz="1200" b="1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5857892"/>
            <a:ext cx="1714512" cy="10421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50" b="1" dirty="0" smtClean="0">
                <a:latin typeface="Constantia" pitchFamily="18" charset="0"/>
              </a:rPr>
              <a:t>Возмещение недополученных доходов предприятиям, </a:t>
            </a:r>
          </a:p>
          <a:p>
            <a:pPr algn="ctr"/>
            <a:r>
              <a:rPr lang="ru-RU" sz="1050" b="1" dirty="0" smtClean="0">
                <a:latin typeface="Constantia" pitchFamily="18" charset="0"/>
              </a:rPr>
              <a:t>предоставляющим населению жилищные услуги</a:t>
            </a:r>
            <a:endParaRPr lang="ru-RU" sz="1050" b="1" dirty="0">
              <a:latin typeface="Constantia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5214978" y="5929330"/>
            <a:ext cx="178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Constantia" pitchFamily="18" charset="0"/>
              </a:rPr>
              <a:t>Адресная инвестиционная программа</a:t>
            </a:r>
            <a:endParaRPr lang="ru-RU" sz="1200" b="1" dirty="0">
              <a:latin typeface="Constantia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6786578" y="6072206"/>
            <a:ext cx="1785914" cy="30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Constantia" pitchFamily="18" charset="0"/>
              </a:rPr>
              <a:t>Прочие</a:t>
            </a:r>
            <a:endParaRPr lang="ru-RU" sz="1400" b="1" dirty="0">
              <a:latin typeface="Constantia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расходов на ЖКХ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871233" y="2417360"/>
            <a:ext cx="986123" cy="940202"/>
            <a:chOff x="714348" y="1428736"/>
            <a:chExt cx="986123" cy="940202"/>
          </a:xfrm>
        </p:grpSpPr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714348" y="1428736"/>
              <a:ext cx="898398" cy="642938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  <p:txBody>
            <a:bodyPr wrap="square" lIns="36576" tIns="32004" rIns="36576" bIns="32004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- </a:t>
              </a:r>
              <a:r>
                <a:rPr lang="ru-RU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8</a:t>
              </a:r>
              <a:r>
                <a:rPr lang="ru-RU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 </a:t>
              </a:r>
              <a:endParaRPr lang="ru-RU" sz="1800" b="1" i="0" strike="noStrike" dirty="0">
                <a:solidFill>
                  <a:srgbClr val="FF0000"/>
                </a:solidFill>
                <a:latin typeface="Georgia" pitchFamily="18" charset="0"/>
                <a:cs typeface="Times New Roman"/>
              </a:endParaRPr>
            </a:p>
            <a:p>
              <a:pPr algn="ctr" rtl="0">
                <a:defRPr sz="1000"/>
              </a:pPr>
              <a:r>
                <a:rPr lang="en-US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[</a:t>
              </a:r>
              <a:r>
                <a:rPr lang="ru-RU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3,</a:t>
              </a:r>
              <a:r>
                <a:rPr lang="ru-RU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5</a:t>
              </a:r>
              <a:r>
                <a:rPr lang="en-US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%]</a:t>
              </a:r>
              <a:endParaRPr lang="ru-RU" sz="1800" b="1" i="0" strike="noStrike" dirty="0">
                <a:solidFill>
                  <a:srgbClr val="FF0000"/>
                </a:solidFill>
                <a:latin typeface="Georgia" pitchFamily="18" charset="0"/>
                <a:cs typeface="Times New Roman"/>
              </a:endParaRPr>
            </a:p>
          </p:txBody>
        </p:sp>
        <p:sp>
          <p:nvSpPr>
            <p:cNvPr id="29" name="AutoShape 56"/>
            <p:cNvSpPr>
              <a:spLocks noChangeArrowheads="1"/>
            </p:cNvSpPr>
            <p:nvPr/>
          </p:nvSpPr>
          <p:spPr bwMode="auto">
            <a:xfrm rot="1015475">
              <a:off x="757387" y="2132389"/>
              <a:ext cx="943084" cy="236549"/>
            </a:xfrm>
            <a:prstGeom prst="curvedDownArrow">
              <a:avLst>
                <a:gd name="adj1" fmla="val 39034"/>
                <a:gd name="adj2" fmla="val 153996"/>
                <a:gd name="adj3" fmla="val 33333"/>
              </a:avLst>
            </a:prstGeom>
            <a:solidFill>
              <a:srgbClr val="FF505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</p:grpSp>
      <p:grpSp>
        <p:nvGrpSpPr>
          <p:cNvPr id="33" name="Группа 32"/>
          <p:cNvGrpSpPr/>
          <p:nvPr/>
        </p:nvGrpSpPr>
        <p:grpSpPr>
          <a:xfrm>
            <a:off x="2500298" y="4131872"/>
            <a:ext cx="1000132" cy="940202"/>
            <a:chOff x="714348" y="1428736"/>
            <a:chExt cx="1000132" cy="940202"/>
          </a:xfrm>
        </p:grpSpPr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714348" y="1428736"/>
              <a:ext cx="1000132" cy="642938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  <p:txBody>
            <a:bodyPr wrap="square" lIns="36576" tIns="32004" rIns="36576" bIns="32004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- </a:t>
              </a:r>
              <a:r>
                <a:rPr lang="ru-RU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7</a:t>
              </a:r>
              <a:r>
                <a:rPr lang="ru-RU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 </a:t>
              </a:r>
              <a:endParaRPr lang="ru-RU" sz="1800" b="1" i="0" strike="noStrike" dirty="0">
                <a:solidFill>
                  <a:srgbClr val="FF0000"/>
                </a:solidFill>
                <a:latin typeface="Georgia" pitchFamily="18" charset="0"/>
                <a:cs typeface="Times New Roman"/>
              </a:endParaRPr>
            </a:p>
            <a:p>
              <a:pPr algn="ctr" rtl="0">
                <a:defRPr sz="1000"/>
              </a:pPr>
              <a:r>
                <a:rPr lang="en-US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[</a:t>
              </a:r>
              <a:r>
                <a:rPr lang="ru-RU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21</a:t>
              </a:r>
              <a:r>
                <a:rPr lang="en-US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,9</a:t>
              </a:r>
              <a:r>
                <a:rPr lang="en-US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%]</a:t>
              </a:r>
              <a:endParaRPr lang="ru-RU" sz="1800" b="1" i="0" strike="noStrike" dirty="0">
                <a:solidFill>
                  <a:srgbClr val="FF0000"/>
                </a:solidFill>
                <a:latin typeface="Georgia" pitchFamily="18" charset="0"/>
                <a:cs typeface="Times New Roman"/>
              </a:endParaRPr>
            </a:p>
          </p:txBody>
        </p:sp>
        <p:sp>
          <p:nvSpPr>
            <p:cNvPr id="35" name="AutoShape 56"/>
            <p:cNvSpPr>
              <a:spLocks noChangeArrowheads="1"/>
            </p:cNvSpPr>
            <p:nvPr/>
          </p:nvSpPr>
          <p:spPr bwMode="auto">
            <a:xfrm rot="1015475">
              <a:off x="757387" y="2132389"/>
              <a:ext cx="943084" cy="236549"/>
            </a:xfrm>
            <a:prstGeom prst="curvedDownArrow">
              <a:avLst>
                <a:gd name="adj1" fmla="val 39034"/>
                <a:gd name="adj2" fmla="val 153996"/>
                <a:gd name="adj3" fmla="val 33333"/>
              </a:avLst>
            </a:prstGeom>
            <a:solidFill>
              <a:srgbClr val="FF505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</p:grpSp>
      <p:grpSp>
        <p:nvGrpSpPr>
          <p:cNvPr id="36" name="Группа 35"/>
          <p:cNvGrpSpPr/>
          <p:nvPr/>
        </p:nvGrpSpPr>
        <p:grpSpPr>
          <a:xfrm>
            <a:off x="4143372" y="3929066"/>
            <a:ext cx="1000132" cy="940202"/>
            <a:chOff x="714348" y="1428736"/>
            <a:chExt cx="1000132" cy="940202"/>
          </a:xfrm>
        </p:grpSpPr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714348" y="1428736"/>
              <a:ext cx="1000132" cy="642938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  <p:txBody>
            <a:bodyPr wrap="square" lIns="36576" tIns="32004" rIns="36576" bIns="32004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- </a:t>
              </a:r>
              <a:r>
                <a:rPr lang="ru-RU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18</a:t>
              </a:r>
              <a:r>
                <a:rPr lang="ru-RU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 </a:t>
              </a:r>
              <a:endParaRPr lang="ru-RU" sz="1800" b="1" i="0" strike="noStrike" dirty="0">
                <a:solidFill>
                  <a:srgbClr val="FF0000"/>
                </a:solidFill>
                <a:latin typeface="Georgia" pitchFamily="18" charset="0"/>
                <a:cs typeface="Times New Roman"/>
              </a:endParaRPr>
            </a:p>
            <a:p>
              <a:pPr algn="ctr" rtl="0">
                <a:defRPr sz="1000"/>
              </a:pPr>
              <a:r>
                <a:rPr lang="en-US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[</a:t>
              </a:r>
              <a:r>
                <a:rPr lang="ru-RU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2</a:t>
              </a:r>
              <a:r>
                <a:rPr lang="ru-RU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9,5</a:t>
              </a:r>
              <a:r>
                <a:rPr lang="en-US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%]</a:t>
              </a:r>
              <a:endParaRPr lang="ru-RU" sz="1800" b="1" i="0" strike="noStrike" dirty="0">
                <a:solidFill>
                  <a:srgbClr val="FF0000"/>
                </a:solidFill>
                <a:latin typeface="Georgia" pitchFamily="18" charset="0"/>
                <a:cs typeface="Times New Roman"/>
              </a:endParaRPr>
            </a:p>
          </p:txBody>
        </p:sp>
        <p:sp>
          <p:nvSpPr>
            <p:cNvPr id="38" name="AutoShape 56"/>
            <p:cNvSpPr>
              <a:spLocks noChangeArrowheads="1"/>
            </p:cNvSpPr>
            <p:nvPr/>
          </p:nvSpPr>
          <p:spPr bwMode="auto">
            <a:xfrm rot="1015475">
              <a:off x="757387" y="2132389"/>
              <a:ext cx="943084" cy="236549"/>
            </a:xfrm>
            <a:prstGeom prst="curvedDownArrow">
              <a:avLst>
                <a:gd name="adj1" fmla="val 39034"/>
                <a:gd name="adj2" fmla="val 153996"/>
                <a:gd name="adj3" fmla="val 33333"/>
              </a:avLst>
            </a:prstGeom>
            <a:solidFill>
              <a:srgbClr val="FF505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</p:grpSp>
      <p:grpSp>
        <p:nvGrpSpPr>
          <p:cNvPr id="48" name="Группа 47"/>
          <p:cNvGrpSpPr/>
          <p:nvPr/>
        </p:nvGrpSpPr>
        <p:grpSpPr>
          <a:xfrm>
            <a:off x="5857884" y="3274616"/>
            <a:ext cx="1000132" cy="940202"/>
            <a:chOff x="714348" y="1428736"/>
            <a:chExt cx="1000132" cy="940202"/>
          </a:xfrm>
        </p:grpSpPr>
        <p:sp>
          <p:nvSpPr>
            <p:cNvPr id="49" name="Text Box 38"/>
            <p:cNvSpPr txBox="1">
              <a:spLocks noChangeArrowheads="1"/>
            </p:cNvSpPr>
            <p:nvPr/>
          </p:nvSpPr>
          <p:spPr bwMode="auto">
            <a:xfrm>
              <a:off x="714348" y="1428736"/>
              <a:ext cx="1000132" cy="642938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  <p:txBody>
            <a:bodyPr wrap="square" lIns="36576" tIns="32004" rIns="36576" bIns="32004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- </a:t>
              </a:r>
              <a:r>
                <a:rPr lang="ru-RU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14</a:t>
              </a:r>
              <a:r>
                <a:rPr lang="en-US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2</a:t>
              </a:r>
              <a:r>
                <a:rPr lang="ru-RU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 </a:t>
              </a:r>
              <a:endParaRPr lang="ru-RU" sz="1800" b="1" i="0" strike="noStrike" dirty="0">
                <a:solidFill>
                  <a:srgbClr val="FF0000"/>
                </a:solidFill>
                <a:latin typeface="Georgia" pitchFamily="18" charset="0"/>
                <a:cs typeface="Times New Roman"/>
              </a:endParaRPr>
            </a:p>
            <a:p>
              <a:pPr algn="ctr" rtl="0">
                <a:defRPr sz="1000"/>
              </a:pPr>
              <a:r>
                <a:rPr lang="en-US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[</a:t>
              </a:r>
              <a:r>
                <a:rPr lang="ru-RU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92,8</a:t>
              </a:r>
              <a:r>
                <a:rPr lang="en-US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%]</a:t>
              </a:r>
              <a:endParaRPr lang="ru-RU" sz="1800" b="1" i="0" strike="noStrike" dirty="0">
                <a:solidFill>
                  <a:srgbClr val="FF0000"/>
                </a:solidFill>
                <a:latin typeface="Georgia" pitchFamily="18" charset="0"/>
                <a:cs typeface="Times New Roman"/>
              </a:endParaRPr>
            </a:p>
          </p:txBody>
        </p:sp>
        <p:sp>
          <p:nvSpPr>
            <p:cNvPr id="50" name="AutoShape 56"/>
            <p:cNvSpPr>
              <a:spLocks noChangeArrowheads="1"/>
            </p:cNvSpPr>
            <p:nvPr/>
          </p:nvSpPr>
          <p:spPr bwMode="auto">
            <a:xfrm rot="1015475">
              <a:off x="757387" y="2132389"/>
              <a:ext cx="943084" cy="236549"/>
            </a:xfrm>
            <a:prstGeom prst="curvedDownArrow">
              <a:avLst>
                <a:gd name="adj1" fmla="val 39034"/>
                <a:gd name="adj2" fmla="val 153996"/>
                <a:gd name="adj3" fmla="val 33333"/>
              </a:avLst>
            </a:prstGeom>
            <a:solidFill>
              <a:srgbClr val="FF505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</p:grpSp>
      <p:grpSp>
        <p:nvGrpSpPr>
          <p:cNvPr id="51" name="Группа 50"/>
          <p:cNvGrpSpPr/>
          <p:nvPr/>
        </p:nvGrpSpPr>
        <p:grpSpPr>
          <a:xfrm>
            <a:off x="7358082" y="3203178"/>
            <a:ext cx="1000132" cy="940202"/>
            <a:chOff x="714348" y="1428736"/>
            <a:chExt cx="1000132" cy="940202"/>
          </a:xfrm>
        </p:grpSpPr>
        <p:sp>
          <p:nvSpPr>
            <p:cNvPr id="52" name="Text Box 38"/>
            <p:cNvSpPr txBox="1">
              <a:spLocks noChangeArrowheads="1"/>
            </p:cNvSpPr>
            <p:nvPr/>
          </p:nvSpPr>
          <p:spPr bwMode="auto">
            <a:xfrm>
              <a:off x="714348" y="1428736"/>
              <a:ext cx="1000132" cy="642938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  <p:txBody>
            <a:bodyPr wrap="square" lIns="36576" tIns="32004" rIns="36576" bIns="32004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- </a:t>
              </a:r>
              <a:r>
                <a:rPr lang="ru-RU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1</a:t>
              </a:r>
              <a:r>
                <a:rPr lang="en-US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4</a:t>
              </a:r>
              <a:r>
                <a:rPr lang="ru-RU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 </a:t>
              </a:r>
              <a:endParaRPr lang="ru-RU" sz="1800" b="1" i="0" strike="noStrike" dirty="0">
                <a:solidFill>
                  <a:srgbClr val="FF0000"/>
                </a:solidFill>
                <a:latin typeface="Georgia" pitchFamily="18" charset="0"/>
                <a:cs typeface="Times New Roman"/>
              </a:endParaRPr>
            </a:p>
            <a:p>
              <a:pPr algn="ctr" rtl="0">
                <a:defRPr sz="1000"/>
              </a:pPr>
              <a:r>
                <a:rPr lang="en-US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[</a:t>
              </a:r>
              <a:r>
                <a:rPr lang="en-US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9</a:t>
              </a:r>
              <a:r>
                <a:rPr lang="ru-RU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,</a:t>
              </a:r>
              <a:r>
                <a:rPr lang="en-US" sz="1800" b="1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6</a:t>
              </a:r>
              <a:r>
                <a:rPr lang="en-US" sz="1800" b="1" i="0" strike="noStrike" dirty="0" smtClean="0">
                  <a:solidFill>
                    <a:srgbClr val="FF0000"/>
                  </a:solidFill>
                  <a:latin typeface="Georgia" pitchFamily="18" charset="0"/>
                  <a:cs typeface="Times New Roman"/>
                </a:rPr>
                <a:t>%]</a:t>
              </a:r>
              <a:endParaRPr lang="ru-RU" sz="1800" b="1" i="0" strike="noStrike" dirty="0">
                <a:solidFill>
                  <a:srgbClr val="FF0000"/>
                </a:solidFill>
                <a:latin typeface="Georgia" pitchFamily="18" charset="0"/>
                <a:cs typeface="Times New Roman"/>
              </a:endParaRPr>
            </a:p>
          </p:txBody>
        </p:sp>
        <p:sp>
          <p:nvSpPr>
            <p:cNvPr id="53" name="AutoShape 56"/>
            <p:cNvSpPr>
              <a:spLocks noChangeArrowheads="1"/>
            </p:cNvSpPr>
            <p:nvPr/>
          </p:nvSpPr>
          <p:spPr bwMode="auto">
            <a:xfrm rot="1015475">
              <a:off x="757387" y="2132389"/>
              <a:ext cx="943084" cy="236549"/>
            </a:xfrm>
            <a:prstGeom prst="curvedDownArrow">
              <a:avLst>
                <a:gd name="adj1" fmla="val 39034"/>
                <a:gd name="adj2" fmla="val 153996"/>
                <a:gd name="adj3" fmla="val 33333"/>
              </a:avLst>
            </a:prstGeom>
            <a:solidFill>
              <a:srgbClr val="FF505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</p:grpSp>
      <p:grpSp>
        <p:nvGrpSpPr>
          <p:cNvPr id="32" name="Группа 31"/>
          <p:cNvGrpSpPr/>
          <p:nvPr/>
        </p:nvGrpSpPr>
        <p:grpSpPr>
          <a:xfrm>
            <a:off x="5286380" y="1714488"/>
            <a:ext cx="3571900" cy="1071570"/>
            <a:chOff x="5286380" y="1643050"/>
            <a:chExt cx="3571900" cy="1071570"/>
          </a:xfrm>
        </p:grpSpPr>
        <p:sp>
          <p:nvSpPr>
            <p:cNvPr id="39" name="Text Box 45"/>
            <p:cNvSpPr txBox="1">
              <a:spLocks noChangeArrowheads="1"/>
            </p:cNvSpPr>
            <p:nvPr/>
          </p:nvSpPr>
          <p:spPr bwMode="auto">
            <a:xfrm>
              <a:off x="5286380" y="1643050"/>
              <a:ext cx="3571900" cy="107157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45720" tIns="36576" rIns="0" bIns="0" anchor="t" upright="1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252000" rtl="0">
                <a:defRPr sz="1000"/>
              </a:pP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2015 </a:t>
              </a:r>
              <a:r>
                <a:rPr lang="ru-RU" sz="2000" b="1" i="0" strike="noStrike" spc="50" dirty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год </a:t>
              </a: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–</a:t>
              </a:r>
              <a:r>
                <a:rPr lang="ru-RU" sz="20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 </a:t>
              </a:r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623</a:t>
              </a:r>
              <a:r>
                <a:rPr lang="ru-RU" sz="20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 </a:t>
              </a:r>
              <a:r>
                <a:rPr lang="ru-RU" sz="2000" b="1" i="0" strike="noStrik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млн</a:t>
              </a:r>
              <a:r>
                <a:rPr lang="ru-RU" sz="20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 </a:t>
              </a:r>
              <a:r>
                <a:rPr lang="ru-RU" sz="2000" b="1" i="0" strike="noStrik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руб.</a:t>
              </a:r>
            </a:p>
            <a:p>
              <a:pPr marL="252000" rtl="0">
                <a:defRPr sz="1000"/>
              </a:pP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2016 </a:t>
              </a:r>
              <a:r>
                <a:rPr lang="ru-RU" sz="2000" b="1" i="0" strike="noStrike" spc="50" dirty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год </a:t>
              </a: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– </a:t>
              </a:r>
              <a:r>
                <a:rPr lang="ru-RU" sz="20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434 </a:t>
              </a:r>
              <a:r>
                <a:rPr lang="ru-RU" sz="2000" b="1" i="0" strike="noStrik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млн руб.</a:t>
              </a:r>
            </a:p>
            <a:p>
              <a:pPr algn="ctr" rtl="0">
                <a:defRPr sz="1000"/>
              </a:pPr>
              <a:r>
                <a:rPr lang="ru-RU" sz="1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Снижение 189</a:t>
              </a:r>
              <a:r>
                <a:rPr lang="ru-RU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 </a:t>
              </a:r>
              <a:r>
                <a:rPr lang="ru-RU" sz="1600" b="1" i="0" strike="noStrik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млн руб</a:t>
              </a:r>
              <a:r>
                <a:rPr lang="ru-RU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. </a:t>
              </a:r>
              <a:r>
                <a:rPr lang="en-US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[</a:t>
              </a:r>
              <a:r>
                <a:rPr lang="ru-RU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-30,3%</a:t>
              </a:r>
              <a:r>
                <a:rPr lang="en-US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]</a:t>
              </a:r>
              <a:endParaRPr lang="ru-RU" sz="16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357818" y="1785926"/>
              <a:ext cx="142876" cy="142876"/>
            </a:xfrm>
            <a:prstGeom prst="rect">
              <a:avLst/>
            </a:prstGeom>
            <a:solidFill>
              <a:srgbClr val="8BE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357818" y="2071678"/>
              <a:ext cx="142876" cy="142876"/>
            </a:xfrm>
            <a:prstGeom prst="rect">
              <a:avLst/>
            </a:prstGeom>
            <a:solidFill>
              <a:srgbClr val="FF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nikitinacm\Рабочий стол\Фото\DSC_0022_r.jpG"/>
          <p:cNvPicPr>
            <a:picLocks noChangeAspect="1" noChangeArrowheads="1"/>
          </p:cNvPicPr>
          <p:nvPr/>
        </p:nvPicPr>
        <p:blipFill>
          <a:blip r:embed="rId2"/>
          <a:srcRect l="13297" r="23714" b="39828"/>
          <a:stretch>
            <a:fillRect/>
          </a:stretch>
        </p:blipFill>
        <p:spPr bwMode="auto">
          <a:xfrm>
            <a:off x="4632525" y="3071810"/>
            <a:ext cx="4368631" cy="2771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Диаграмма 3"/>
          <p:cNvGraphicFramePr/>
          <p:nvPr/>
        </p:nvGraphicFramePr>
        <p:xfrm>
          <a:off x="142844" y="1357298"/>
          <a:ext cx="9001156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на дорожное хозяйство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286380" y="1714488"/>
            <a:ext cx="3571900" cy="1071570"/>
            <a:chOff x="5286380" y="1643050"/>
            <a:chExt cx="3571900" cy="1071570"/>
          </a:xfrm>
        </p:grpSpPr>
        <p:sp>
          <p:nvSpPr>
            <p:cNvPr id="8" name="Text Box 45"/>
            <p:cNvSpPr txBox="1">
              <a:spLocks noChangeArrowheads="1"/>
            </p:cNvSpPr>
            <p:nvPr/>
          </p:nvSpPr>
          <p:spPr bwMode="auto">
            <a:xfrm>
              <a:off x="5286380" y="1643050"/>
              <a:ext cx="3571900" cy="107157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45720" tIns="36576" rIns="0" bIns="0" anchor="t" upright="1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252000" rtl="0">
                <a:defRPr sz="1000"/>
              </a:pP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2015 </a:t>
              </a:r>
              <a:r>
                <a:rPr lang="ru-RU" sz="2000" b="1" i="0" strike="noStrike" spc="50" dirty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год </a:t>
              </a: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–</a:t>
              </a:r>
              <a:r>
                <a:rPr lang="ru-RU" sz="20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 1 346 </a:t>
              </a:r>
              <a:r>
                <a:rPr lang="ru-RU" sz="2000" b="1" i="0" strike="noStrik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млн</a:t>
              </a:r>
              <a:r>
                <a:rPr lang="ru-RU" sz="20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 </a:t>
              </a:r>
              <a:r>
                <a:rPr lang="ru-RU" sz="2000" b="1" i="0" strike="noStrik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руб.</a:t>
              </a:r>
            </a:p>
            <a:p>
              <a:pPr marL="252000" rtl="0">
                <a:defRPr sz="1000"/>
              </a:pP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2016 </a:t>
              </a:r>
              <a:r>
                <a:rPr lang="ru-RU" sz="2000" b="1" i="0" strike="noStrike" spc="50" dirty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год </a:t>
              </a: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– </a:t>
              </a:r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472</a:t>
              </a:r>
              <a:r>
                <a:rPr lang="ru-RU" sz="20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 </a:t>
              </a:r>
              <a:r>
                <a:rPr lang="ru-RU" sz="2000" b="1" i="0" strike="noStrik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млн руб.</a:t>
              </a:r>
            </a:p>
            <a:p>
              <a:pPr algn="ctr" rtl="0">
                <a:defRPr sz="1000"/>
              </a:pPr>
              <a:r>
                <a:rPr lang="ru-RU" sz="1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Снижение 874</a:t>
              </a:r>
              <a:r>
                <a:rPr lang="ru-RU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 </a:t>
              </a:r>
              <a:r>
                <a:rPr lang="ru-RU" sz="1600" b="1" i="0" strike="noStrik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млн руб</a:t>
              </a:r>
              <a:r>
                <a:rPr lang="ru-RU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. </a:t>
              </a:r>
              <a:r>
                <a:rPr lang="en-US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[</a:t>
              </a:r>
              <a:r>
                <a:rPr lang="ru-RU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-64,9%</a:t>
              </a:r>
              <a:r>
                <a:rPr lang="en-US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]</a:t>
              </a:r>
              <a:endParaRPr lang="ru-RU" sz="16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357818" y="1785926"/>
              <a:ext cx="142876" cy="142876"/>
            </a:xfrm>
            <a:prstGeom prst="rect">
              <a:avLst/>
            </a:prstGeom>
            <a:solidFill>
              <a:srgbClr val="8BE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357818" y="2071678"/>
              <a:ext cx="142876" cy="142876"/>
            </a:xfrm>
            <a:prstGeom prst="rect">
              <a:avLst/>
            </a:prstGeom>
            <a:solidFill>
              <a:srgbClr val="FF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714356"/>
          <a:ext cx="8501122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25200" y="7356482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571472" y="1928802"/>
            <a:ext cx="7786742" cy="357190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571472" y="2428868"/>
            <a:ext cx="7786742" cy="357190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571472" y="2928934"/>
            <a:ext cx="7786742" cy="357190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с двумя скругленными противолежащими углами 62"/>
          <p:cNvSpPr/>
          <p:nvPr/>
        </p:nvSpPr>
        <p:spPr>
          <a:xfrm>
            <a:off x="571472" y="3429000"/>
            <a:ext cx="7786742" cy="357190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с двумя скругленными противолежащими углами 63"/>
          <p:cNvSpPr/>
          <p:nvPr/>
        </p:nvSpPr>
        <p:spPr>
          <a:xfrm>
            <a:off x="571472" y="3929066"/>
            <a:ext cx="7786742" cy="357190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с двумя скругленными противолежащими углами 64"/>
          <p:cNvSpPr/>
          <p:nvPr/>
        </p:nvSpPr>
        <p:spPr>
          <a:xfrm>
            <a:off x="571472" y="4429132"/>
            <a:ext cx="7786742" cy="357190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с двумя скругленными противолежащими углами 65"/>
          <p:cNvSpPr/>
          <p:nvPr/>
        </p:nvSpPr>
        <p:spPr>
          <a:xfrm>
            <a:off x="571472" y="4929198"/>
            <a:ext cx="7767458" cy="357190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с двумя скругленными противолежащими углами 66"/>
          <p:cNvSpPr/>
          <p:nvPr/>
        </p:nvSpPr>
        <p:spPr>
          <a:xfrm>
            <a:off x="571472" y="5429264"/>
            <a:ext cx="7786742" cy="357190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с двумя скругленными противолежащими углами 67"/>
          <p:cNvSpPr/>
          <p:nvPr/>
        </p:nvSpPr>
        <p:spPr>
          <a:xfrm>
            <a:off x="571472" y="5929330"/>
            <a:ext cx="7786742" cy="357190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с двумя скругленными противолежащими углами 68"/>
          <p:cNvSpPr/>
          <p:nvPr/>
        </p:nvSpPr>
        <p:spPr>
          <a:xfrm>
            <a:off x="857224" y="6429396"/>
            <a:ext cx="7715304" cy="357190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57158" y="1857364"/>
            <a:ext cx="500066" cy="500066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357158" y="2357430"/>
            <a:ext cx="500066" cy="500066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357158" y="2857496"/>
            <a:ext cx="500066" cy="500066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357158" y="3357562"/>
            <a:ext cx="500066" cy="500066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57158" y="3857628"/>
            <a:ext cx="500066" cy="500066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57158" y="4357694"/>
            <a:ext cx="500066" cy="500066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357158" y="4857760"/>
            <a:ext cx="500066" cy="500066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57158" y="5357826"/>
            <a:ext cx="500066" cy="500066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357158" y="5857892"/>
            <a:ext cx="500066" cy="500066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8358214" y="6357958"/>
            <a:ext cx="500066" cy="500042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357158" y="1928802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26</a:t>
            </a:r>
            <a:r>
              <a:rPr lang="en-US" sz="1600" b="1" dirty="0" smtClean="0"/>
              <a:t>,1</a:t>
            </a:r>
            <a:endParaRPr lang="ru-RU" sz="16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428596" y="2428868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7</a:t>
            </a:r>
            <a:endParaRPr lang="ru-RU" sz="16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428596" y="2928934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8</a:t>
            </a:r>
            <a:endParaRPr lang="ru-RU" sz="16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428596" y="3429000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4</a:t>
            </a:r>
            <a:endParaRPr lang="ru-RU" sz="16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285720" y="3929066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26,8</a:t>
            </a:r>
            <a:endParaRPr lang="ru-RU" sz="16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85720" y="4429132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22,7</a:t>
            </a:r>
            <a:endParaRPr lang="ru-RU" sz="16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85720" y="4929198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56,6</a:t>
            </a:r>
            <a:endParaRPr lang="ru-RU" sz="16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285720" y="5429264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16,8</a:t>
            </a:r>
            <a:endParaRPr lang="ru-RU" sz="16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8286776" y="6448032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34,2</a:t>
            </a:r>
            <a:endParaRPr lang="ru-RU" sz="16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905609" y="1928802"/>
            <a:ext cx="752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/>
              </a:rPr>
              <a:t>Лыбедская</a:t>
            </a:r>
            <a:r>
              <a:rPr lang="ru-RU" dirty="0" smtClean="0">
                <a:latin typeface="Times New Roman"/>
              </a:rPr>
              <a:t> магистраль (I и II очередь)</a:t>
            </a:r>
          </a:p>
          <a:p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928662" y="2416726"/>
            <a:ext cx="752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dirty="0" smtClean="0">
                <a:latin typeface="Times New Roman"/>
              </a:rPr>
              <a:t>Реконструкция путепровода по Октябрьскому проспекту</a:t>
            </a:r>
            <a:endParaRPr lang="ru-RU" dirty="0">
              <a:latin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57224" y="2928934"/>
            <a:ext cx="752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dirty="0" smtClean="0">
                <a:latin typeface="Times New Roman"/>
              </a:rPr>
              <a:t> ДОУ в районе д.60 по ул.Зелёной в </a:t>
            </a:r>
            <a:r>
              <a:rPr lang="ru-RU" dirty="0" err="1" smtClean="0">
                <a:latin typeface="Times New Roman"/>
              </a:rPr>
              <a:t>мкр</a:t>
            </a:r>
            <a:r>
              <a:rPr lang="ru-RU" dirty="0" smtClean="0">
                <a:latin typeface="Times New Roman"/>
              </a:rPr>
              <a:t> Коммунар </a:t>
            </a:r>
            <a:endParaRPr lang="ru-RU" dirty="0">
              <a:latin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34171" y="3429000"/>
            <a:ext cx="752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dirty="0" smtClean="0">
                <a:latin typeface="Times New Roman"/>
              </a:rPr>
              <a:t> ДОУ в </a:t>
            </a:r>
            <a:r>
              <a:rPr lang="ru-RU" dirty="0" err="1" smtClean="0">
                <a:latin typeface="Times New Roman"/>
              </a:rPr>
              <a:t>мкр</a:t>
            </a:r>
            <a:r>
              <a:rPr lang="ru-RU" dirty="0" smtClean="0">
                <a:latin typeface="Times New Roman"/>
              </a:rPr>
              <a:t> </a:t>
            </a:r>
            <a:r>
              <a:rPr lang="ru-RU" dirty="0" err="1" smtClean="0">
                <a:latin typeface="Times New Roman"/>
              </a:rPr>
              <a:t>Сновицы-Веризино</a:t>
            </a:r>
            <a:r>
              <a:rPr lang="ru-RU" dirty="0" smtClean="0">
                <a:latin typeface="Times New Roman"/>
              </a:rPr>
              <a:t> </a:t>
            </a:r>
            <a:endParaRPr lang="ru-RU" dirty="0">
              <a:latin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34171" y="3916924"/>
            <a:ext cx="752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dirty="0" smtClean="0">
                <a:latin typeface="Times New Roman"/>
              </a:rPr>
              <a:t> Реконструкция комплекса "Патриаршие сады"</a:t>
            </a:r>
            <a:endParaRPr lang="ru-RU" dirty="0">
              <a:latin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57224" y="4429132"/>
            <a:ext cx="752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dirty="0" smtClean="0">
                <a:latin typeface="Times New Roman"/>
              </a:rPr>
              <a:t>Средняя общеобразовательная школа в </a:t>
            </a:r>
            <a:r>
              <a:rPr lang="ru-RU" dirty="0" err="1" smtClean="0">
                <a:latin typeface="Times New Roman"/>
              </a:rPr>
              <a:t>мкр</a:t>
            </a:r>
            <a:r>
              <a:rPr lang="ru-RU" dirty="0" smtClean="0">
                <a:latin typeface="Times New Roman"/>
              </a:rPr>
              <a:t>. 8-ЮЗ г.Владимира</a:t>
            </a:r>
            <a:endParaRPr lang="ru-RU" dirty="0">
              <a:latin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57224" y="492919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</a:rPr>
              <a:t> Благоустройство Центрального парка культуры и отдыха города Владимира</a:t>
            </a:r>
          </a:p>
          <a:p>
            <a:endParaRPr lang="ru-RU" dirty="0"/>
          </a:p>
        </p:txBody>
      </p:sp>
      <p:sp>
        <p:nvSpPr>
          <p:cNvPr id="104" name="TextBox 103"/>
          <p:cNvSpPr txBox="1"/>
          <p:nvPr/>
        </p:nvSpPr>
        <p:spPr>
          <a:xfrm>
            <a:off x="928662" y="5429265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</a:rPr>
              <a:t>Пешеходная зона в районе ул.Георгиевской, ул.Девической</a:t>
            </a:r>
          </a:p>
          <a:p>
            <a:endParaRPr lang="ru-RU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285720" y="5929330"/>
            <a:ext cx="8643998" cy="353943"/>
            <a:chOff x="285720" y="5929330"/>
            <a:chExt cx="8643998" cy="353943"/>
          </a:xfrm>
        </p:grpSpPr>
        <p:sp>
          <p:nvSpPr>
            <p:cNvPr id="89" name="TextBox 88"/>
            <p:cNvSpPr txBox="1"/>
            <p:nvPr/>
          </p:nvSpPr>
          <p:spPr>
            <a:xfrm>
              <a:off x="285720" y="5929330"/>
              <a:ext cx="642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4,8</a:t>
              </a:r>
              <a:endParaRPr lang="ru-RU" sz="16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57224" y="5929330"/>
              <a:ext cx="807249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 smtClean="0">
                  <a:latin typeface="Times New Roman" pitchFamily="18" charset="0"/>
                  <a:cs typeface="Times New Roman" pitchFamily="18" charset="0"/>
                </a:rPr>
                <a:t> Городские кладбища д.Высоково</a:t>
              </a: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17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700" dirty="0" err="1" smtClean="0">
                  <a:latin typeface="Times New Roman" pitchFamily="18" charset="0"/>
                  <a:cs typeface="Times New Roman" pitchFamily="18" charset="0"/>
                </a:rPr>
                <a:t>мкр.Мостострой</a:t>
              </a: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700" dirty="0" err="1" smtClean="0">
                  <a:latin typeface="Times New Roman" pitchFamily="18" charset="0"/>
                  <a:cs typeface="Times New Roman" pitchFamily="18" charset="0"/>
                </a:rPr>
                <a:t>мрк</a:t>
              </a:r>
              <a:r>
                <a:rPr lang="ru-RU" sz="1700" dirty="0" smtClean="0">
                  <a:latin typeface="Times New Roman" pitchFamily="18" charset="0"/>
                  <a:cs typeface="Times New Roman" pitchFamily="18" charset="0"/>
                </a:rPr>
                <a:t>. Оргтруд</a:t>
              </a:r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17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700" dirty="0" err="1" smtClean="0">
                  <a:latin typeface="Times New Roman" pitchFamily="18" charset="0"/>
                  <a:cs typeface="Times New Roman" pitchFamily="18" charset="0"/>
                </a:rPr>
                <a:t>мкр</a:t>
              </a:r>
              <a:r>
                <a:rPr lang="ru-RU" sz="1700" dirty="0" smtClean="0">
                  <a:latin typeface="Times New Roman" pitchFamily="18" charset="0"/>
                  <a:cs typeface="Times New Roman" pitchFamily="18" charset="0"/>
                </a:rPr>
                <a:t>. Лесной</a:t>
              </a:r>
              <a:endParaRPr lang="ru-RU" sz="1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14348" y="642939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Обеспечение жильем отдельных категорий граждан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-32" y="214290"/>
            <a:ext cx="9144000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Адресная инвестиционная программа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/>
        </p:nvGraphicFramePr>
        <p:xfrm>
          <a:off x="0" y="3071810"/>
          <a:ext cx="914400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4414" y="6211669"/>
            <a:ext cx="79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2015                    2016                      2017                    2018                  2019      период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84721" y="3813721"/>
            <a:ext cx="1031051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100" b="1" dirty="0" smtClean="0">
                <a:latin typeface="Georgia" pitchFamily="18" charset="0"/>
              </a:rPr>
              <a:t>млн руб.</a:t>
            </a:r>
            <a:endParaRPr lang="ru-RU" sz="1100" b="1" dirty="0"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06" y="1437322"/>
          <a:ext cx="8286807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7"/>
                <a:gridCol w="1183114"/>
                <a:gridCol w="1453826"/>
                <a:gridCol w="1453826"/>
                <a:gridCol w="1526517"/>
                <a:gridCol w="1526517"/>
              </a:tblGrid>
              <a:tr h="285752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01.01.2015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Franklin Gothic Medium" pitchFamily="34" charset="0"/>
                        </a:rPr>
                        <a:t>01.01.2016</a:t>
                      </a:r>
                    </a:p>
                    <a:p>
                      <a:pPr algn="ctr"/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01.01.2017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01.01.2018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01.01.2019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82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Кредиты коммерческих банков</a:t>
                      </a:r>
                      <a:endParaRPr lang="ru-RU" sz="12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65</a:t>
                      </a:r>
                      <a:r>
                        <a:rPr lang="en-US" sz="1800" b="0" dirty="0" smtClean="0"/>
                        <a:t>8,7</a:t>
                      </a:r>
                      <a:endParaRPr lang="ru-RU" sz="1800" b="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930</a:t>
                      </a:r>
                      <a:r>
                        <a:rPr lang="en-US" sz="1800" b="0" dirty="0" smtClean="0"/>
                        <a:t>,3</a:t>
                      </a:r>
                      <a:endParaRPr lang="ru-RU" sz="1800" b="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955</a:t>
                      </a:r>
                      <a:r>
                        <a:rPr lang="en-US" sz="1800" b="0" dirty="0" smtClean="0"/>
                        <a:t>,3</a:t>
                      </a:r>
                      <a:endParaRPr lang="ru-RU" sz="1800" b="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973</a:t>
                      </a:r>
                      <a:r>
                        <a:rPr lang="en-US" sz="1800" b="0" dirty="0" smtClean="0"/>
                        <a:t>,7</a:t>
                      </a:r>
                      <a:endParaRPr lang="ru-RU" sz="1800" b="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1001</a:t>
                      </a:r>
                      <a:r>
                        <a:rPr lang="en-US" sz="1800" b="0" dirty="0" smtClean="0"/>
                        <a:t>,3</a:t>
                      </a:r>
                      <a:endParaRPr lang="ru-RU" sz="1800" b="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</a:tr>
              <a:tr h="3701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Бюджетный кредит</a:t>
                      </a:r>
                      <a:endParaRPr lang="ru-RU" sz="1200" dirty="0"/>
                    </a:p>
                  </a:txBody>
                  <a:tcPr>
                    <a:solidFill>
                      <a:srgbClr val="8B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50</a:t>
                      </a:r>
                      <a:endParaRPr lang="ru-RU" sz="1800" b="0" dirty="0"/>
                    </a:p>
                  </a:txBody>
                  <a:tcPr>
                    <a:solidFill>
                      <a:srgbClr val="8B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71</a:t>
                      </a:r>
                      <a:endParaRPr lang="ru-RU" sz="1800" b="0" dirty="0"/>
                    </a:p>
                  </a:txBody>
                  <a:tcPr>
                    <a:solidFill>
                      <a:srgbClr val="8B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46</a:t>
                      </a:r>
                      <a:endParaRPr lang="ru-RU" sz="1800" b="0" dirty="0"/>
                    </a:p>
                  </a:txBody>
                  <a:tcPr>
                    <a:solidFill>
                      <a:srgbClr val="8B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2</a:t>
                      </a:r>
                      <a:r>
                        <a:rPr lang="en-US" sz="1800" b="0" dirty="0" smtClean="0"/>
                        <a:t>7,6</a:t>
                      </a:r>
                      <a:endParaRPr lang="ru-RU" sz="1800" b="0" dirty="0"/>
                    </a:p>
                  </a:txBody>
                  <a:tcPr>
                    <a:solidFill>
                      <a:srgbClr val="8B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0</a:t>
                      </a:r>
                      <a:endParaRPr lang="ru-RU" sz="1800" b="0" dirty="0"/>
                    </a:p>
                  </a:txBody>
                  <a:tcPr>
                    <a:solidFill>
                      <a:srgbClr val="8BE6FF"/>
                    </a:solidFill>
                  </a:tcPr>
                </a:tc>
              </a:tr>
              <a:tr h="2612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ИТОГО</a:t>
                      </a:r>
                      <a:r>
                        <a:rPr lang="en-US" sz="1200" dirty="0" smtClean="0"/>
                        <a:t>:</a:t>
                      </a:r>
                      <a:endParaRPr lang="ru-RU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70</a:t>
                      </a:r>
                      <a:r>
                        <a:rPr lang="en-US" sz="1800" b="1" dirty="0" smtClean="0"/>
                        <a:t>8,7</a:t>
                      </a:r>
                      <a:endParaRPr lang="ru-RU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1001</a:t>
                      </a:r>
                      <a:r>
                        <a:rPr lang="en-US" sz="1800" b="1" dirty="0" smtClean="0"/>
                        <a:t>,3</a:t>
                      </a:r>
                      <a:endParaRPr lang="ru-RU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1001</a:t>
                      </a:r>
                      <a:r>
                        <a:rPr lang="en-US" sz="1800" b="1" dirty="0" smtClean="0"/>
                        <a:t>,3</a:t>
                      </a:r>
                      <a:endParaRPr lang="ru-RU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1001</a:t>
                      </a:r>
                      <a:r>
                        <a:rPr lang="en-US" sz="1800" b="1" dirty="0" smtClean="0"/>
                        <a:t>,3</a:t>
                      </a:r>
                      <a:endParaRPr lang="ru-RU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1001</a:t>
                      </a:r>
                      <a:r>
                        <a:rPr lang="en-US" sz="1800" b="1" dirty="0" smtClean="0"/>
                        <a:t>,3</a:t>
                      </a:r>
                      <a:endParaRPr lang="ru-RU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57422" y="6550223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Кредиты коммерческих банков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6550223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Бюджетный кредит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6572272"/>
            <a:ext cx="214314" cy="214290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6572296"/>
            <a:ext cx="214314" cy="214290"/>
          </a:xfrm>
          <a:prstGeom prst="rect">
            <a:avLst/>
          </a:prstGeom>
          <a:solidFill>
            <a:srgbClr val="8BE6F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Объем и структура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муниципального долга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</a:rPr>
              <a:t>Дополнительная информация к проекту бюджета города Владимира на 2016 год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Georgia" pitchFamily="18" charset="0"/>
            </a:endParaRPr>
          </a:p>
        </p:txBody>
      </p:sp>
      <p:graphicFrame>
        <p:nvGraphicFramePr>
          <p:cNvPr id="5" name="Group 3378"/>
          <p:cNvGraphicFramePr>
            <a:graphicFrameLocks/>
          </p:cNvGraphicFramePr>
          <p:nvPr/>
        </p:nvGraphicFramePr>
        <p:xfrm>
          <a:off x="142844" y="596923"/>
          <a:ext cx="8858311" cy="58197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7190"/>
                <a:gridCol w="4857784"/>
                <a:gridCol w="642942"/>
                <a:gridCol w="1000132"/>
                <a:gridCol w="1000132"/>
                <a:gridCol w="1000131"/>
              </a:tblGrid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№ </a:t>
                      </a: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/</a:t>
                      </a: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Наименование показателя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Ед. </a:t>
                      </a: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изм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2016 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2017 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 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Доходы бюджета города в расчете на 1 жителя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тыс.руб.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15,4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15,5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Расходы бюджета города в расчете на 1 жителя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тыс.руб.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15,4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15,5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Расходы бюджета города на жилищно-коммунальное хозяйство в расчете на 1 жителя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тыс.руб.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Расходы бюджета города на образование в расчете на 1 жителя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тыс.руб.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8,8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8,8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8,7</a:t>
                      </a:r>
                    </a:p>
                  </a:txBody>
                  <a:tcPr marL="33231" marR="33231" marT="0" marB="0" anchor="ctr" horzOverflow="overflow"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Расходы бюджета города на культуру в расчете на 1 жителя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тыс.руб.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33231" marR="33231" marT="0" marB="0" anchor="ctr" horzOverflow="overflow"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Расходы бюджета города на социальную политику в расчете на 1 жителя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тыс.руб.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33231" marR="33231" marT="0" marB="0" anchor="ctr" horzOverflow="overflow"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Расходы бюджета города на физическую культуру и спорт в расчете на 1 жителя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тыс.руб.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33231" marR="33231" marT="0" marB="0" anchor="ctr" horzOverflow="overflow"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Расходы бюджета города на содержание работников ОМСУ в расчете на 1 единицу штатной численности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тыс.руб.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524,4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523,9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523,9</a:t>
                      </a:r>
                    </a:p>
                  </a:txBody>
                  <a:tcPr marL="33231" marR="33231" marT="0" marB="0" anchor="ctr" horzOverflow="overflow"/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единиц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33231" marR="33231" marT="0" marB="0" anchor="ctr" horzOverflow="overflow"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53,6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53,4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53,1</a:t>
                      </a:r>
                    </a:p>
                  </a:txBody>
                  <a:tcPr marL="33231" marR="33231" marT="0" marB="0" anchor="ctr" horzOverflow="overflow"/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городского округа, в общей численности населения городского округа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0,025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0,032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0,038</a:t>
                      </a:r>
                    </a:p>
                  </a:txBody>
                  <a:tcPr marL="33231" marR="33231" marT="0" marB="0" anchor="ctr" horzOverflow="overflow"/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Доля детей в возрасте 1 - 6 лет, стоящих на учете для определения в муниципальные дошкольные образовательные учреждения, в общей численности детей в возрасте 1 - 6 лет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1,27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3231" marR="33231" marT="0" marB="0" anchor="ctr" horzOverflow="overflow"/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сдававших единый государственный экзамен по данным предметам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99,80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99,81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99,82</a:t>
                      </a:r>
                    </a:p>
                  </a:txBody>
                  <a:tcPr marL="33231" marR="33231" marT="0" marB="0" anchor="ctr" horzOverflow="overflow"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Общая площадь жилых помещений, приходящаяся в среднем на одного жителя, в том числе введенная в действие за один 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кв. 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25,1/0,7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25,7/0,7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26,3/0,7</a:t>
                      </a:r>
                    </a:p>
                  </a:txBody>
                  <a:tcPr marL="33231" marR="33231" marT="0" marB="0" anchor="ctr" horzOverflow="overflow"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руб.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17 465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17 465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17 465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Среднемесячная номинальная начисленная заработная плата работников муниципальных учреждений культуры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руб.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15 948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15 948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15 948</a:t>
                      </a:r>
                    </a:p>
                  </a:txBody>
                  <a:tcPr marL="33231" marR="33231" marT="0" marB="0"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Среднемесячная номинальная начисленная заработная плата работников муниципальных общеобразовательных учреждений, в том числе учителей: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руб.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-школы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22897,5/25374,1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22897,5/25374,1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22897,5/25374,1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-интернаты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19575,5/26412,2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19575,5/26412,2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19575,5/26412,2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Среднемесячная номинальная начисленная заработная плата работников муниципальных учреждений физической культуры и 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руб.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17 256,1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17 256,1</a:t>
                      </a:r>
                    </a:p>
                  </a:txBody>
                  <a:tcPr marL="33231" marR="3323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17 256,1</a:t>
                      </a:r>
                    </a:p>
                  </a:txBody>
                  <a:tcPr marL="33231" marR="33231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19"/>
          <p:cNvGraphicFramePr>
            <a:graphicFrameLocks/>
          </p:cNvGraphicFramePr>
          <p:nvPr/>
        </p:nvGraphicFramePr>
        <p:xfrm>
          <a:off x="142844" y="857232"/>
          <a:ext cx="8786874" cy="5222876"/>
        </p:xfrm>
        <a:graphic>
          <a:graphicData uri="http://schemas.openxmlformats.org/drawingml/2006/table">
            <a:tbl>
              <a:tblPr/>
              <a:tblGrid>
                <a:gridCol w="394500"/>
                <a:gridCol w="5498346"/>
                <a:gridCol w="599454"/>
                <a:gridCol w="738147"/>
                <a:gridCol w="772049"/>
                <a:gridCol w="784378"/>
              </a:tblGrid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 показателя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Ед.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изм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2016 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2017 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2018 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1 - 6 лет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85,1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85,4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85,6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Доля муниципальных дошкольных образовательных учреждений, здания которых находятся в аварийном состоянии или требуют капитального ремонта, в общем числе муниципальных дошкольных образовательных учреждений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0,3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0,3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0,3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Доля муниципальных обще образовательных учреждений, здания которых находятся в аварийном состоянии или требуют капитального ремонта, в общем числе муниципальных общеобразовательных учреждений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Расходы бюджета города на общее образование в расчете на 1 обучающегося в муниципальных общеобразовательных учреждениях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тыс.руб.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43,35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42,44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41,57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Доля детей в возрасте 5 - 18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90,5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90,6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90,7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Доля муниципальных учреждений культуры, здания которых находятся в аварийном состоянии или требуют капитального ремонта, в общем количестве муниципальных учреждений культуры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26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Доля объектов культурного наследия, находящихся в муниципальной собственности и требующих консервации или реставрации, в общем количестве объектов культурного наследия, находящихся в муниципальной собственности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28,5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26,1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23,8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Доля населения, систематически занимающегося физической культурой и спортом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33,4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34,3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35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3,97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8,80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1,24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29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Расходы бюджета города на содержание работников органов местного самоуправления в расчете на 1 жителя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тыс.руб.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0,9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0,9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0,9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30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Объем незавершенного в установленные сроки строительства, осуществляемого за счет средств бюджета города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тыс.руб.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2452371,1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1628312,9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735468,8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Прогноз объемов жилищного строительства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кв. м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238000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238500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239000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32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Сведения о муниципальных целевых программах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тыс.руб.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4527060,1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4511500,8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4314314,1</a:t>
                      </a:r>
                    </a:p>
                  </a:txBody>
                  <a:tcPr marL="33231" marR="332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214290"/>
            <a:ext cx="9144000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Дополнительная информация к проекту бюджета города Владимира на 2016 год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57148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Продолжение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Documents and Settings\nikitinacm\Рабочий стол\Новая папка\zoVDM_croper_r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2571768" y="1928802"/>
            <a:ext cx="6572264" cy="47149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698625" indent="-1344613" algn="ctr">
              <a:lnSpc>
                <a:spcPct val="80000"/>
              </a:lnSpc>
              <a:buFontTx/>
              <a:buNone/>
            </a:pPr>
            <a:endParaRPr lang="ru-RU" sz="1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698625" indent="-1344613">
              <a:lnSpc>
                <a:spcPct val="80000"/>
              </a:lnSpc>
              <a:buFontTx/>
              <a:buNone/>
            </a:pPr>
            <a:r>
              <a:rPr lang="ru-RU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Индекс:  600017</a:t>
            </a:r>
          </a:p>
          <a:p>
            <a:pPr marL="1698625" indent="-1344613">
              <a:lnSpc>
                <a:spcPct val="80000"/>
              </a:lnSpc>
              <a:buFontTx/>
              <a:buNone/>
            </a:pPr>
            <a:r>
              <a:rPr lang="ru-RU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Город:  Владимир</a:t>
            </a:r>
          </a:p>
          <a:p>
            <a:pPr marL="1698625" indent="-1344613">
              <a:lnSpc>
                <a:spcPct val="80000"/>
              </a:lnSpc>
              <a:buFontTx/>
              <a:buNone/>
            </a:pPr>
            <a:r>
              <a:rPr lang="ru-RU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Улица:  Горького</a:t>
            </a:r>
          </a:p>
          <a:p>
            <a:pPr marL="1698625" indent="-1344613">
              <a:lnSpc>
                <a:spcPct val="80000"/>
              </a:lnSpc>
              <a:buFontTx/>
              <a:buNone/>
            </a:pPr>
            <a:r>
              <a:rPr lang="ru-RU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Дом:  36</a:t>
            </a:r>
          </a:p>
          <a:p>
            <a:pPr marL="1698625" indent="-1344613">
              <a:lnSpc>
                <a:spcPct val="80000"/>
              </a:lnSpc>
              <a:buFontTx/>
              <a:buNone/>
            </a:pPr>
            <a:r>
              <a:rPr lang="ru-RU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добраться:  Остановка Всполье  </a:t>
            </a:r>
          </a:p>
          <a:p>
            <a:pPr marL="1698625" indent="-1344613">
              <a:lnSpc>
                <a:spcPct val="80000"/>
              </a:lnSpc>
              <a:buFontTx/>
              <a:buNone/>
            </a:pPr>
            <a:r>
              <a:rPr lang="ru-RU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Маршруты </a:t>
            </a: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автобусов: 1C</a:t>
            </a:r>
            <a:r>
              <a:rPr lang="ru-RU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2, 7С, 5, 8, 13С, 18, 20, 21, 24, 28, 32, </a:t>
            </a:r>
            <a:endParaRPr lang="ru-RU" sz="17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698625" indent="-1344613">
              <a:lnSpc>
                <a:spcPct val="80000"/>
              </a:lnSpc>
              <a:buFontTx/>
              <a:buNone/>
            </a:pP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53</a:t>
            </a:r>
            <a:r>
              <a:rPr lang="ru-RU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54</a:t>
            </a:r>
          </a:p>
          <a:p>
            <a:pPr marL="1698625" indent="-1344613">
              <a:lnSpc>
                <a:spcPct val="80000"/>
              </a:lnSpc>
              <a:buFontTx/>
              <a:buNone/>
            </a:pPr>
            <a:r>
              <a:rPr lang="ru-RU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Маршруты троллейбусов: </a:t>
            </a:r>
            <a:endParaRPr lang="ru-RU" sz="17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698625" indent="-1344613">
              <a:lnSpc>
                <a:spcPct val="80000"/>
              </a:lnSpc>
              <a:buFontTx/>
              <a:buNone/>
            </a:pPr>
            <a:r>
              <a:rPr lang="ru-RU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2</a:t>
            </a:r>
            <a:r>
              <a:rPr lang="ru-RU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8, 10, 11</a:t>
            </a:r>
          </a:p>
          <a:p>
            <a:pPr marL="1698625" indent="-1344613">
              <a:lnSpc>
                <a:spcPct val="80000"/>
              </a:lnSpc>
              <a:buFontTx/>
              <a:buNone/>
            </a:pPr>
            <a:r>
              <a:rPr lang="ru-RU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Телефон:  8 (4922) 53-00-39, факс: 8 (4922) 53-00-34</a:t>
            </a:r>
          </a:p>
          <a:p>
            <a:pPr marL="1698625" indent="-1344613">
              <a:lnSpc>
                <a:spcPct val="80000"/>
              </a:lnSpc>
              <a:buFontTx/>
              <a:buNone/>
            </a:pPr>
            <a:r>
              <a:rPr lang="ru-RU" sz="17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</a:t>
            </a:r>
            <a:r>
              <a:rPr lang="ru-RU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sz="17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vladimir-city.ru</a:t>
            </a:r>
            <a:endParaRPr lang="ru-RU" sz="1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698625" indent="-1344613">
              <a:lnSpc>
                <a:spcPct val="80000"/>
              </a:lnSpc>
              <a:buFontTx/>
              <a:buNone/>
            </a:pPr>
            <a:r>
              <a:rPr lang="en-US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e-mail: fu@vladimir-city.ru</a:t>
            </a:r>
            <a:r>
              <a:rPr lang="ru-RU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1698625" indent="-1344613">
              <a:lnSpc>
                <a:spcPct val="80000"/>
              </a:lnSpc>
              <a:buFontTx/>
              <a:buNone/>
            </a:pPr>
            <a:r>
              <a:rPr lang="ru-RU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Время приема граждан: </a:t>
            </a:r>
            <a:r>
              <a:rPr lang="ru-RU" sz="17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пн-пт</a:t>
            </a:r>
            <a:r>
              <a:rPr lang="ru-RU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8.30-11.30; 13.00-17.00 </a:t>
            </a:r>
          </a:p>
          <a:p>
            <a:pPr marL="1698625" indent="-1344613">
              <a:lnSpc>
                <a:spcPct val="80000"/>
              </a:lnSpc>
              <a:buFontTx/>
              <a:buNone/>
            </a:pPr>
            <a:r>
              <a:rPr lang="ru-RU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1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vinogradov\Рабочий стол\vladimir_city_coa_n929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2463131" cy="3071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1395699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Финансовое управление администрации города Владимира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Информация для контактов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2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28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ikitinacm\Рабочий стол\Новая папка\VrDxe_croper_r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357158" y="2436834"/>
          <a:ext cx="85011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Показатели социально – экономического развития города Владимира на 2016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428728" y="3988362"/>
            <a:ext cx="10715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Доходы</a:t>
            </a:r>
            <a:endParaRPr lang="ru-RU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357950" y="3988362"/>
            <a:ext cx="121444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</a:t>
            </a:r>
            <a:endParaRPr lang="ru-RU" b="1" dirty="0"/>
          </a:p>
        </p:txBody>
      </p:sp>
      <p:graphicFrame>
        <p:nvGraphicFramePr>
          <p:cNvPr id="62" name="Схема 61"/>
          <p:cNvGraphicFramePr/>
          <p:nvPr/>
        </p:nvGraphicFramePr>
        <p:xfrm>
          <a:off x="214282" y="4929198"/>
          <a:ext cx="271464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571604" y="5500702"/>
          <a:ext cx="6096000" cy="1163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ru-RU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20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483,3</a:t>
                      </a:r>
                      <a:endParaRPr lang="ru-RU" sz="20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20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524,4</a:t>
                      </a:r>
                      <a:endParaRPr lang="ru-RU" sz="20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20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378,2</a:t>
                      </a:r>
                      <a:endParaRPr lang="ru-RU" sz="20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8EDE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20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483,3</a:t>
                      </a:r>
                      <a:endParaRPr lang="ru-RU" sz="20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20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524,4</a:t>
                      </a:r>
                      <a:endParaRPr lang="ru-RU" sz="20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20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378,2</a:t>
                      </a:r>
                      <a:endParaRPr lang="ru-RU" sz="20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8EDEC"/>
                    </a:solidFill>
                  </a:tcPr>
                </a:tc>
              </a:tr>
            </a:tbl>
          </a:graphicData>
        </a:graphic>
      </p:graphicFrame>
      <p:sp>
        <p:nvSpPr>
          <p:cNvPr id="29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характеристики бюджета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428736"/>
            <a:ext cx="4500594" cy="369332"/>
            <a:chOff x="0" y="1559470"/>
            <a:chExt cx="4500594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0" y="1559470"/>
              <a:ext cx="450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- налоговые и неналоговые доходы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14282" y="1643050"/>
              <a:ext cx="214314" cy="214314"/>
            </a:xfrm>
            <a:prstGeom prst="rect">
              <a:avLst/>
            </a:prstGeom>
            <a:solidFill>
              <a:srgbClr val="8BE6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0" y="1714488"/>
            <a:ext cx="4500594" cy="369332"/>
            <a:chOff x="0" y="1559470"/>
            <a:chExt cx="450059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0" y="1559470"/>
              <a:ext cx="450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- межбюджетные трансферты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14282" y="1643050"/>
              <a:ext cx="214314" cy="21431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14282" y="1643056"/>
            <a:ext cx="7858180" cy="3643332"/>
            <a:chOff x="214282" y="785793"/>
            <a:chExt cx="7858180" cy="3643332"/>
          </a:xfrm>
          <a:solidFill>
            <a:schemeClr val="accent2">
              <a:lumMod val="50000"/>
            </a:schemeClr>
          </a:solidFill>
        </p:grpSpPr>
        <p:grpSp>
          <p:nvGrpSpPr>
            <p:cNvPr id="54" name="Группа 25"/>
            <p:cNvGrpSpPr/>
            <p:nvPr/>
          </p:nvGrpSpPr>
          <p:grpSpPr>
            <a:xfrm>
              <a:off x="1237201" y="785793"/>
              <a:ext cx="6406633" cy="3643332"/>
              <a:chOff x="857224" y="928670"/>
              <a:chExt cx="7215238" cy="4714908"/>
            </a:xfrm>
            <a:grpFill/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1643042" y="1500174"/>
                <a:ext cx="5643602" cy="14287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5" name="Равнобедренный треугольник 64"/>
              <p:cNvSpPr/>
              <p:nvPr/>
            </p:nvSpPr>
            <p:spPr>
              <a:xfrm>
                <a:off x="4286248" y="928670"/>
                <a:ext cx="357190" cy="4286280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39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6" name="Прямая соединительная линия 65"/>
              <p:cNvCxnSpPr>
                <a:endCxn id="69" idx="1"/>
              </p:cNvCxnSpPr>
              <p:nvPr/>
            </p:nvCxnSpPr>
            <p:spPr>
              <a:xfrm rot="5400000">
                <a:off x="481810" y="2198112"/>
                <a:ext cx="1859183" cy="60618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>
                <a:endCxn id="69" idx="0"/>
              </p:cNvCxnSpPr>
              <p:nvPr/>
            </p:nvCxnSpPr>
            <p:spPr>
              <a:xfrm rot="5400000">
                <a:off x="822300" y="2463793"/>
                <a:ext cx="1785949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>
                <a:endCxn id="69" idx="7"/>
              </p:cNvCxnSpPr>
              <p:nvPr/>
            </p:nvCxnSpPr>
            <p:spPr>
              <a:xfrm rot="16200000" flipH="1">
                <a:off x="1087973" y="2198117"/>
                <a:ext cx="1859184" cy="606172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Овал 68"/>
              <p:cNvSpPr/>
              <p:nvPr/>
            </p:nvSpPr>
            <p:spPr>
              <a:xfrm>
                <a:off x="857224" y="3357562"/>
                <a:ext cx="1714512" cy="500066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0" name="Прямая соединительная линия 69"/>
              <p:cNvCxnSpPr>
                <a:endCxn id="73" idx="1"/>
              </p:cNvCxnSpPr>
              <p:nvPr/>
            </p:nvCxnSpPr>
            <p:spPr>
              <a:xfrm rot="5400000">
                <a:off x="5982534" y="2198114"/>
                <a:ext cx="1859183" cy="60617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>
                <a:endCxn id="73" idx="0"/>
              </p:cNvCxnSpPr>
              <p:nvPr/>
            </p:nvCxnSpPr>
            <p:spPr>
              <a:xfrm rot="5400000">
                <a:off x="6323026" y="2463792"/>
                <a:ext cx="1785950" cy="159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>
                <a:endCxn id="73" idx="7"/>
              </p:cNvCxnSpPr>
              <p:nvPr/>
            </p:nvCxnSpPr>
            <p:spPr>
              <a:xfrm rot="16200000" flipH="1">
                <a:off x="6588699" y="2198117"/>
                <a:ext cx="1859184" cy="606172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Овал 72"/>
              <p:cNvSpPr/>
              <p:nvPr/>
            </p:nvSpPr>
            <p:spPr>
              <a:xfrm>
                <a:off x="6357950" y="3357562"/>
                <a:ext cx="1714512" cy="500066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2928926" y="5214950"/>
                <a:ext cx="3143272" cy="428628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59" name="Диаграмма 58"/>
            <p:cNvGraphicFramePr/>
            <p:nvPr/>
          </p:nvGraphicFramePr>
          <p:xfrm>
            <a:off x="5500694" y="1285853"/>
            <a:ext cx="2571768" cy="16611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60" name="Диаграмма 59"/>
            <p:cNvGraphicFramePr/>
            <p:nvPr/>
          </p:nvGraphicFramePr>
          <p:xfrm>
            <a:off x="214282" y="1428729"/>
            <a:ext cx="2714642" cy="14467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57" name="TextBox 56"/>
          <p:cNvSpPr txBox="1"/>
          <p:nvPr/>
        </p:nvSpPr>
        <p:spPr>
          <a:xfrm>
            <a:off x="6357950" y="3000372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5 483,3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1500166" y="3000372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5 483,3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ая соединительная линия 37"/>
          <p:cNvSpPr/>
          <p:nvPr/>
        </p:nvSpPr>
        <p:spPr>
          <a:xfrm flipV="1">
            <a:off x="2500298" y="2571744"/>
            <a:ext cx="428628" cy="714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9" name="TextBox 1"/>
          <p:cNvSpPr txBox="1"/>
          <p:nvPr/>
        </p:nvSpPr>
        <p:spPr>
          <a:xfrm>
            <a:off x="2928926" y="2357430"/>
            <a:ext cx="85725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3 428,6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5357818" y="2571744"/>
            <a:ext cx="642942" cy="2459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208,9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ая соединительная линия 43"/>
          <p:cNvSpPr/>
          <p:nvPr/>
        </p:nvSpPr>
        <p:spPr>
          <a:xfrm flipV="1">
            <a:off x="7429520" y="2714620"/>
            <a:ext cx="428628" cy="714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7" name="Прямая соединительная линия 46"/>
          <p:cNvSpPr/>
          <p:nvPr/>
        </p:nvSpPr>
        <p:spPr>
          <a:xfrm flipV="1">
            <a:off x="5929322" y="2714621"/>
            <a:ext cx="428628" cy="714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8" name="TextBox 1"/>
          <p:cNvSpPr txBox="1"/>
          <p:nvPr/>
        </p:nvSpPr>
        <p:spPr>
          <a:xfrm>
            <a:off x="7858148" y="2509830"/>
            <a:ext cx="857256" cy="2762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5 274,4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4357686" y="1428736"/>
            <a:ext cx="4500594" cy="369332"/>
            <a:chOff x="0" y="1559470"/>
            <a:chExt cx="4500594" cy="369332"/>
          </a:xfrm>
        </p:grpSpPr>
        <p:sp>
          <p:nvSpPr>
            <p:cNvPr id="50" name="TextBox 49"/>
            <p:cNvSpPr txBox="1"/>
            <p:nvPr/>
          </p:nvSpPr>
          <p:spPr>
            <a:xfrm>
              <a:off x="0" y="1559470"/>
              <a:ext cx="450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- текущий бюджет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14282" y="1643050"/>
              <a:ext cx="214314" cy="214314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357686" y="1702346"/>
            <a:ext cx="4500594" cy="369332"/>
            <a:chOff x="0" y="1559470"/>
            <a:chExt cx="4500594" cy="369332"/>
          </a:xfrm>
        </p:grpSpPr>
        <p:sp>
          <p:nvSpPr>
            <p:cNvPr id="61" name="TextBox 60"/>
            <p:cNvSpPr txBox="1"/>
            <p:nvPr/>
          </p:nvSpPr>
          <p:spPr>
            <a:xfrm>
              <a:off x="0" y="1559470"/>
              <a:ext cx="450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- инвестиции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14282" y="1643050"/>
              <a:ext cx="214314" cy="214314"/>
            </a:xfrm>
            <a:prstGeom prst="rect">
              <a:avLst/>
            </a:prstGeom>
            <a:solidFill>
              <a:srgbClr val="FF80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858148" y="1357298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Georgia" pitchFamily="18" charset="0"/>
              </a:rPr>
              <a:t>млн</a:t>
            </a:r>
            <a:r>
              <a:rPr lang="ru-RU" b="1" dirty="0" smtClean="0">
                <a:latin typeface="Georgia" pitchFamily="18" charset="0"/>
              </a:rPr>
              <a:t> руб.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доходов бюджета города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2016 год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786314" y="6072206"/>
          <a:ext cx="4143404" cy="6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>
            <a:graphicFrameLocks noGrp="1"/>
          </p:cNvGraphicFramePr>
          <p:nvPr/>
        </p:nvGraphicFramePr>
        <p:xfrm>
          <a:off x="0" y="142852"/>
          <a:ext cx="9144000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-361950" y="785794"/>
          <a:ext cx="9867900" cy="600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Динамика и структура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доходов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-561975" y="-142875"/>
          <a:ext cx="9563131" cy="714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786314" y="5929330"/>
          <a:ext cx="4143404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налоговых 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неналоговых доходов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000164" y="1357298"/>
          <a:ext cx="10501386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1571604" y="2643182"/>
            <a:ext cx="1143008" cy="928694"/>
            <a:chOff x="500034" y="1601865"/>
            <a:chExt cx="1143008" cy="928694"/>
          </a:xfrm>
        </p:grpSpPr>
        <p:sp>
          <p:nvSpPr>
            <p:cNvPr id="5" name="TextBox 4"/>
            <p:cNvSpPr txBox="1"/>
            <p:nvPr/>
          </p:nvSpPr>
          <p:spPr>
            <a:xfrm>
              <a:off x="500034" y="1601865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</a:rPr>
                <a:t> </a:t>
              </a:r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+58</a:t>
              </a:r>
            </a:p>
            <a:p>
              <a:pPr algn="ctr"/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[8</a:t>
              </a:r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,</a:t>
              </a:r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2%]</a:t>
              </a:r>
              <a:endParaRPr lang="ru-RU" b="1" dirty="0" smtClean="0">
                <a:solidFill>
                  <a:srgbClr val="00B050"/>
                </a:solidFill>
                <a:latin typeface="Georgia" pitchFamily="18" charset="0"/>
              </a:endParaRPr>
            </a:p>
          </p:txBody>
        </p:sp>
        <p:sp>
          <p:nvSpPr>
            <p:cNvPr id="17" name="AutoShape 47"/>
            <p:cNvSpPr>
              <a:spLocks noChangeArrowheads="1"/>
            </p:cNvSpPr>
            <p:nvPr/>
          </p:nvSpPr>
          <p:spPr bwMode="auto">
            <a:xfrm rot="20863888">
              <a:off x="651236" y="2367682"/>
              <a:ext cx="786384" cy="162877"/>
            </a:xfrm>
            <a:prstGeom prst="curvedDownArrow">
              <a:avLst>
                <a:gd name="adj1" fmla="val 71595"/>
                <a:gd name="adj2" fmla="val 159786"/>
                <a:gd name="adj3" fmla="val 33333"/>
              </a:avLst>
            </a:prstGeom>
            <a:solidFill>
              <a:srgbClr val="58F907"/>
            </a:solidFill>
            <a:ln w="12700">
              <a:solidFill>
                <a:srgbClr val="339933"/>
              </a:solidFill>
              <a:miter lim="800000"/>
              <a:headEnd/>
              <a:tailEnd/>
            </a:ln>
          </p:spPr>
        </p:sp>
      </p:grpSp>
      <p:sp>
        <p:nvSpPr>
          <p:cNvPr id="27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Динамика налоговых доходов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428596" y="1571612"/>
            <a:ext cx="1071570" cy="887509"/>
            <a:chOff x="500034" y="1643050"/>
            <a:chExt cx="1071570" cy="887509"/>
          </a:xfrm>
        </p:grpSpPr>
        <p:sp>
          <p:nvSpPr>
            <p:cNvPr id="29" name="TextBox 28"/>
            <p:cNvSpPr txBox="1"/>
            <p:nvPr/>
          </p:nvSpPr>
          <p:spPr>
            <a:xfrm>
              <a:off x="500034" y="1643050"/>
              <a:ext cx="107157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 </a:t>
              </a:r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+74</a:t>
              </a:r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,2</a:t>
              </a:r>
              <a:endParaRPr lang="en-US" b="1" dirty="0" smtClean="0">
                <a:solidFill>
                  <a:srgbClr val="00B050"/>
                </a:solidFill>
                <a:latin typeface="Georgia" pitchFamily="18" charset="0"/>
              </a:endParaRPr>
            </a:p>
            <a:p>
              <a:pPr algn="ctr"/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[5</a:t>
              </a:r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,</a:t>
              </a:r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8%]</a:t>
              </a:r>
              <a:endParaRPr lang="ru-RU" b="1" dirty="0" smtClean="0">
                <a:solidFill>
                  <a:srgbClr val="00B050"/>
                </a:solidFill>
                <a:latin typeface="Georgia" pitchFamily="18" charset="0"/>
              </a:endParaRPr>
            </a:p>
          </p:txBody>
        </p:sp>
        <p:sp>
          <p:nvSpPr>
            <p:cNvPr id="30" name="AutoShape 47"/>
            <p:cNvSpPr>
              <a:spLocks noChangeArrowheads="1"/>
            </p:cNvSpPr>
            <p:nvPr/>
          </p:nvSpPr>
          <p:spPr bwMode="auto">
            <a:xfrm rot="20863888">
              <a:off x="651236" y="2367682"/>
              <a:ext cx="786384" cy="162877"/>
            </a:xfrm>
            <a:prstGeom prst="curvedDownArrow">
              <a:avLst>
                <a:gd name="adj1" fmla="val 71595"/>
                <a:gd name="adj2" fmla="val 159786"/>
                <a:gd name="adj3" fmla="val 33333"/>
              </a:avLst>
            </a:prstGeom>
            <a:solidFill>
              <a:srgbClr val="58F907"/>
            </a:solidFill>
            <a:ln w="12700">
              <a:solidFill>
                <a:srgbClr val="339933"/>
              </a:solidFill>
              <a:miter lim="800000"/>
              <a:headEnd/>
              <a:tailEnd/>
            </a:ln>
          </p:spPr>
        </p:sp>
      </p:grpSp>
      <p:grpSp>
        <p:nvGrpSpPr>
          <p:cNvPr id="31" name="Группа 30"/>
          <p:cNvGrpSpPr/>
          <p:nvPr/>
        </p:nvGrpSpPr>
        <p:grpSpPr>
          <a:xfrm>
            <a:off x="2643174" y="3429000"/>
            <a:ext cx="1143008" cy="928694"/>
            <a:chOff x="500034" y="1601865"/>
            <a:chExt cx="1143008" cy="928694"/>
          </a:xfrm>
        </p:grpSpPr>
        <p:sp>
          <p:nvSpPr>
            <p:cNvPr id="32" name="TextBox 31"/>
            <p:cNvSpPr txBox="1"/>
            <p:nvPr/>
          </p:nvSpPr>
          <p:spPr>
            <a:xfrm>
              <a:off x="500034" y="1601865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 </a:t>
              </a:r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+25,5</a:t>
              </a:r>
            </a:p>
            <a:p>
              <a:pPr algn="ctr"/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[</a:t>
              </a:r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6,8%</a:t>
              </a:r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]</a:t>
              </a:r>
              <a:endParaRPr lang="ru-RU" b="1" dirty="0" smtClean="0">
                <a:solidFill>
                  <a:srgbClr val="00B050"/>
                </a:solidFill>
                <a:latin typeface="Georgia" pitchFamily="18" charset="0"/>
              </a:endParaRPr>
            </a:p>
          </p:txBody>
        </p:sp>
        <p:sp>
          <p:nvSpPr>
            <p:cNvPr id="33" name="AutoShape 47"/>
            <p:cNvSpPr>
              <a:spLocks noChangeArrowheads="1"/>
            </p:cNvSpPr>
            <p:nvPr/>
          </p:nvSpPr>
          <p:spPr bwMode="auto">
            <a:xfrm rot="20863888">
              <a:off x="651236" y="2367682"/>
              <a:ext cx="786384" cy="162877"/>
            </a:xfrm>
            <a:prstGeom prst="curvedDownArrow">
              <a:avLst>
                <a:gd name="adj1" fmla="val 71595"/>
                <a:gd name="adj2" fmla="val 159786"/>
                <a:gd name="adj3" fmla="val 33333"/>
              </a:avLst>
            </a:prstGeom>
            <a:solidFill>
              <a:srgbClr val="58F907"/>
            </a:solidFill>
            <a:ln w="12700">
              <a:solidFill>
                <a:srgbClr val="339933"/>
              </a:solidFill>
              <a:miter lim="800000"/>
              <a:headEnd/>
              <a:tailEnd/>
            </a:ln>
          </p:spPr>
        </p:sp>
      </p:grpSp>
      <p:grpSp>
        <p:nvGrpSpPr>
          <p:cNvPr id="34" name="Группа 33"/>
          <p:cNvGrpSpPr/>
          <p:nvPr/>
        </p:nvGrpSpPr>
        <p:grpSpPr>
          <a:xfrm>
            <a:off x="3786182" y="4143380"/>
            <a:ext cx="1143008" cy="928694"/>
            <a:chOff x="500034" y="1601865"/>
            <a:chExt cx="1143008" cy="928694"/>
          </a:xfrm>
        </p:grpSpPr>
        <p:sp>
          <p:nvSpPr>
            <p:cNvPr id="35" name="TextBox 34"/>
            <p:cNvSpPr txBox="1"/>
            <p:nvPr/>
          </p:nvSpPr>
          <p:spPr>
            <a:xfrm>
              <a:off x="500034" y="1601865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+44,4</a:t>
              </a:r>
            </a:p>
            <a:p>
              <a:pPr algn="ctr"/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[</a:t>
              </a:r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73,3%</a:t>
              </a:r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]</a:t>
              </a:r>
              <a:endParaRPr lang="ru-RU" b="1" dirty="0" smtClean="0">
                <a:solidFill>
                  <a:srgbClr val="00B050"/>
                </a:solidFill>
                <a:latin typeface="Georgia" pitchFamily="18" charset="0"/>
              </a:endParaRPr>
            </a:p>
          </p:txBody>
        </p:sp>
        <p:sp>
          <p:nvSpPr>
            <p:cNvPr id="36" name="AutoShape 47"/>
            <p:cNvSpPr>
              <a:spLocks noChangeArrowheads="1"/>
            </p:cNvSpPr>
            <p:nvPr/>
          </p:nvSpPr>
          <p:spPr bwMode="auto">
            <a:xfrm rot="20863888">
              <a:off x="651236" y="2367682"/>
              <a:ext cx="786384" cy="162877"/>
            </a:xfrm>
            <a:prstGeom prst="curvedDownArrow">
              <a:avLst>
                <a:gd name="adj1" fmla="val 71595"/>
                <a:gd name="adj2" fmla="val 159786"/>
                <a:gd name="adj3" fmla="val 33333"/>
              </a:avLst>
            </a:prstGeom>
            <a:solidFill>
              <a:srgbClr val="58F907"/>
            </a:solidFill>
            <a:ln w="12700">
              <a:solidFill>
                <a:srgbClr val="339933"/>
              </a:solidFill>
              <a:miter lim="800000"/>
              <a:headEnd/>
              <a:tailEnd/>
            </a:ln>
          </p:spPr>
        </p:sp>
      </p:grpSp>
      <p:grpSp>
        <p:nvGrpSpPr>
          <p:cNvPr id="37" name="Группа 36"/>
          <p:cNvGrpSpPr/>
          <p:nvPr/>
        </p:nvGrpSpPr>
        <p:grpSpPr>
          <a:xfrm>
            <a:off x="4857752" y="4143380"/>
            <a:ext cx="1143008" cy="928694"/>
            <a:chOff x="500034" y="1601865"/>
            <a:chExt cx="1143008" cy="928694"/>
          </a:xfrm>
        </p:grpSpPr>
        <p:sp>
          <p:nvSpPr>
            <p:cNvPr id="38" name="TextBox 37"/>
            <p:cNvSpPr txBox="1"/>
            <p:nvPr/>
          </p:nvSpPr>
          <p:spPr>
            <a:xfrm>
              <a:off x="500034" y="1601865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+6,5</a:t>
              </a:r>
            </a:p>
            <a:p>
              <a:pPr algn="ctr"/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[</a:t>
              </a:r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12%</a:t>
              </a:r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]</a:t>
              </a:r>
              <a:endParaRPr lang="ru-RU" b="1" dirty="0" smtClean="0">
                <a:solidFill>
                  <a:srgbClr val="00B050"/>
                </a:solidFill>
                <a:latin typeface="Georgia" pitchFamily="18" charset="0"/>
              </a:endParaRPr>
            </a:p>
          </p:txBody>
        </p:sp>
        <p:sp>
          <p:nvSpPr>
            <p:cNvPr id="39" name="AutoShape 47"/>
            <p:cNvSpPr>
              <a:spLocks noChangeArrowheads="1"/>
            </p:cNvSpPr>
            <p:nvPr/>
          </p:nvSpPr>
          <p:spPr bwMode="auto">
            <a:xfrm rot="20863888">
              <a:off x="651236" y="2367682"/>
              <a:ext cx="786384" cy="162877"/>
            </a:xfrm>
            <a:prstGeom prst="curvedDownArrow">
              <a:avLst>
                <a:gd name="adj1" fmla="val 71595"/>
                <a:gd name="adj2" fmla="val 159786"/>
                <a:gd name="adj3" fmla="val 33333"/>
              </a:avLst>
            </a:prstGeom>
            <a:solidFill>
              <a:srgbClr val="58F907"/>
            </a:solidFill>
            <a:ln w="12700">
              <a:solidFill>
                <a:srgbClr val="339933"/>
              </a:solidFill>
              <a:miter lim="800000"/>
              <a:headEnd/>
              <a:tailEnd/>
            </a:ln>
          </p:spPr>
        </p:sp>
      </p:grpSp>
      <p:grpSp>
        <p:nvGrpSpPr>
          <p:cNvPr id="40" name="Группа 39"/>
          <p:cNvGrpSpPr/>
          <p:nvPr/>
        </p:nvGrpSpPr>
        <p:grpSpPr>
          <a:xfrm>
            <a:off x="5929322" y="4214818"/>
            <a:ext cx="1143008" cy="928694"/>
            <a:chOff x="500034" y="1601865"/>
            <a:chExt cx="1143008" cy="928694"/>
          </a:xfrm>
        </p:grpSpPr>
        <p:sp>
          <p:nvSpPr>
            <p:cNvPr id="41" name="TextBox 40"/>
            <p:cNvSpPr txBox="1"/>
            <p:nvPr/>
          </p:nvSpPr>
          <p:spPr>
            <a:xfrm>
              <a:off x="500034" y="1601865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+4,3</a:t>
              </a:r>
            </a:p>
            <a:p>
              <a:pPr algn="ctr"/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[</a:t>
              </a:r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38,5%</a:t>
              </a:r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]</a:t>
              </a:r>
              <a:endParaRPr lang="ru-RU" b="1" dirty="0" smtClean="0">
                <a:solidFill>
                  <a:srgbClr val="00B050"/>
                </a:solidFill>
                <a:latin typeface="Georgia" pitchFamily="18" charset="0"/>
              </a:endParaRPr>
            </a:p>
          </p:txBody>
        </p:sp>
        <p:sp>
          <p:nvSpPr>
            <p:cNvPr id="42" name="AutoShape 47"/>
            <p:cNvSpPr>
              <a:spLocks noChangeArrowheads="1"/>
            </p:cNvSpPr>
            <p:nvPr/>
          </p:nvSpPr>
          <p:spPr bwMode="auto">
            <a:xfrm rot="20863888">
              <a:off x="651236" y="2367682"/>
              <a:ext cx="786384" cy="162877"/>
            </a:xfrm>
            <a:prstGeom prst="curvedDownArrow">
              <a:avLst>
                <a:gd name="adj1" fmla="val 71595"/>
                <a:gd name="adj2" fmla="val 159786"/>
                <a:gd name="adj3" fmla="val 33333"/>
              </a:avLst>
            </a:prstGeom>
            <a:solidFill>
              <a:srgbClr val="58F907"/>
            </a:solidFill>
            <a:ln w="12700">
              <a:solidFill>
                <a:srgbClr val="339933"/>
              </a:solidFill>
              <a:miter lim="800000"/>
              <a:headEnd/>
              <a:tailEnd/>
            </a:ln>
          </p:spPr>
        </p:sp>
      </p:grpSp>
      <p:grpSp>
        <p:nvGrpSpPr>
          <p:cNvPr id="43" name="Группа 42"/>
          <p:cNvGrpSpPr/>
          <p:nvPr/>
        </p:nvGrpSpPr>
        <p:grpSpPr>
          <a:xfrm>
            <a:off x="7000892" y="4214818"/>
            <a:ext cx="1143008" cy="928694"/>
            <a:chOff x="500034" y="1601865"/>
            <a:chExt cx="1143008" cy="928694"/>
          </a:xfrm>
        </p:grpSpPr>
        <p:sp>
          <p:nvSpPr>
            <p:cNvPr id="44" name="TextBox 43"/>
            <p:cNvSpPr txBox="1"/>
            <p:nvPr/>
          </p:nvSpPr>
          <p:spPr>
            <a:xfrm>
              <a:off x="500034" y="1601865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+2,3</a:t>
              </a:r>
            </a:p>
            <a:p>
              <a:pPr algn="ctr"/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[</a:t>
              </a:r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18,2%</a:t>
              </a:r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]</a:t>
              </a:r>
              <a:endParaRPr lang="ru-RU" b="1" dirty="0" smtClean="0">
                <a:solidFill>
                  <a:srgbClr val="00B050"/>
                </a:solidFill>
                <a:latin typeface="Georgia" pitchFamily="18" charset="0"/>
              </a:endParaRPr>
            </a:p>
          </p:txBody>
        </p:sp>
        <p:sp>
          <p:nvSpPr>
            <p:cNvPr id="45" name="AutoShape 47"/>
            <p:cNvSpPr>
              <a:spLocks noChangeArrowheads="1"/>
            </p:cNvSpPr>
            <p:nvPr/>
          </p:nvSpPr>
          <p:spPr bwMode="auto">
            <a:xfrm rot="20863888">
              <a:off x="651236" y="2367682"/>
              <a:ext cx="786384" cy="162877"/>
            </a:xfrm>
            <a:prstGeom prst="curvedDownArrow">
              <a:avLst>
                <a:gd name="adj1" fmla="val 71595"/>
                <a:gd name="adj2" fmla="val 159786"/>
                <a:gd name="adj3" fmla="val 33333"/>
              </a:avLst>
            </a:prstGeom>
            <a:solidFill>
              <a:srgbClr val="58F907"/>
            </a:solidFill>
            <a:ln w="12700">
              <a:solidFill>
                <a:srgbClr val="339933"/>
              </a:solidFill>
              <a:miter lim="800000"/>
              <a:headEnd/>
              <a:tailEnd/>
            </a:ln>
          </p:spPr>
        </p:sp>
      </p:grpSp>
      <p:grpSp>
        <p:nvGrpSpPr>
          <p:cNvPr id="46" name="Группа 45"/>
          <p:cNvGrpSpPr/>
          <p:nvPr/>
        </p:nvGrpSpPr>
        <p:grpSpPr>
          <a:xfrm>
            <a:off x="8072462" y="4286256"/>
            <a:ext cx="1143008" cy="928694"/>
            <a:chOff x="500034" y="1601865"/>
            <a:chExt cx="1143008" cy="928694"/>
          </a:xfrm>
        </p:grpSpPr>
        <p:sp>
          <p:nvSpPr>
            <p:cNvPr id="47" name="TextBox 46"/>
            <p:cNvSpPr txBox="1"/>
            <p:nvPr/>
          </p:nvSpPr>
          <p:spPr>
            <a:xfrm>
              <a:off x="500034" y="1601865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+2,5</a:t>
              </a:r>
            </a:p>
            <a:p>
              <a:pPr algn="ctr"/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[</a:t>
              </a:r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28,6%</a:t>
              </a:r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]</a:t>
              </a:r>
              <a:endParaRPr lang="ru-RU" b="1" dirty="0" smtClean="0">
                <a:solidFill>
                  <a:srgbClr val="00B050"/>
                </a:solidFill>
                <a:latin typeface="Georgia" pitchFamily="18" charset="0"/>
              </a:endParaRPr>
            </a:p>
          </p:txBody>
        </p:sp>
        <p:sp>
          <p:nvSpPr>
            <p:cNvPr id="48" name="AutoShape 47"/>
            <p:cNvSpPr>
              <a:spLocks noChangeArrowheads="1"/>
            </p:cNvSpPr>
            <p:nvPr/>
          </p:nvSpPr>
          <p:spPr bwMode="auto">
            <a:xfrm rot="20863888">
              <a:off x="651236" y="2367682"/>
              <a:ext cx="786384" cy="162877"/>
            </a:xfrm>
            <a:prstGeom prst="curvedDownArrow">
              <a:avLst>
                <a:gd name="adj1" fmla="val 71595"/>
                <a:gd name="adj2" fmla="val 159786"/>
                <a:gd name="adj3" fmla="val 33333"/>
              </a:avLst>
            </a:prstGeom>
            <a:solidFill>
              <a:srgbClr val="58F907"/>
            </a:solidFill>
            <a:ln w="12700">
              <a:solidFill>
                <a:srgbClr val="339933"/>
              </a:solidFill>
              <a:miter lim="800000"/>
              <a:headEnd/>
              <a:tailEnd/>
            </a:ln>
          </p:spPr>
        </p:sp>
      </p:grpSp>
      <p:grpSp>
        <p:nvGrpSpPr>
          <p:cNvPr id="49" name="Группа 48"/>
          <p:cNvGrpSpPr/>
          <p:nvPr/>
        </p:nvGrpSpPr>
        <p:grpSpPr>
          <a:xfrm>
            <a:off x="5286380" y="1714488"/>
            <a:ext cx="3571900" cy="1071570"/>
            <a:chOff x="5286380" y="1643050"/>
            <a:chExt cx="3571900" cy="1071570"/>
          </a:xfrm>
        </p:grpSpPr>
        <p:sp>
          <p:nvSpPr>
            <p:cNvPr id="50" name="Text Box 45"/>
            <p:cNvSpPr txBox="1">
              <a:spLocks noChangeArrowheads="1"/>
            </p:cNvSpPr>
            <p:nvPr/>
          </p:nvSpPr>
          <p:spPr bwMode="auto">
            <a:xfrm>
              <a:off x="5286380" y="1643050"/>
              <a:ext cx="3571900" cy="107157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45720" tIns="36576" rIns="0" bIns="0" anchor="t" upright="1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252000" rtl="0">
                <a:defRPr sz="1000"/>
              </a:pP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2015 </a:t>
              </a:r>
              <a:r>
                <a:rPr lang="ru-RU" sz="2000" b="1" i="0" strike="noStrike" spc="50" dirty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год </a:t>
              </a: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–</a:t>
              </a:r>
              <a:r>
                <a:rPr lang="ru-RU" sz="20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 </a:t>
              </a:r>
              <a:r>
                <a:rPr lang="ru-RU" sz="1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2 504,5</a:t>
              </a:r>
              <a:r>
                <a:rPr lang="ru-RU" sz="18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 </a:t>
              </a:r>
              <a:r>
                <a:rPr lang="ru-RU" sz="1800" b="1" i="0" strike="noStrik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млн</a:t>
              </a:r>
              <a:r>
                <a:rPr lang="ru-RU" sz="18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 </a:t>
              </a:r>
              <a:r>
                <a:rPr lang="ru-RU" sz="1800" b="1" i="0" strike="noStrik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руб.</a:t>
              </a:r>
              <a:endParaRPr lang="ru-RU" sz="19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endParaRPr>
            </a:p>
            <a:p>
              <a:pPr marL="252000" rtl="0">
                <a:defRPr sz="1000"/>
              </a:pP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2016 </a:t>
              </a:r>
              <a:r>
                <a:rPr lang="ru-RU" sz="2000" b="1" i="0" strike="noStrike" spc="50" dirty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год </a:t>
              </a:r>
              <a:r>
                <a:rPr lang="ru-RU" sz="2000" b="1" i="0" strike="noStrike" spc="50" dirty="0" smtClean="0">
                  <a:ln w="11430"/>
                  <a:solidFill>
                    <a:sysClr val="windowText" lastClr="000000"/>
                  </a:solidFill>
                  <a:latin typeface="Cambria" pitchFamily="18" charset="0"/>
                  <a:cs typeface="Times New Roman"/>
                </a:rPr>
                <a:t>– </a:t>
              </a:r>
              <a:r>
                <a:rPr lang="ru-RU" sz="1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2 722,2</a:t>
              </a:r>
              <a:r>
                <a:rPr lang="ru-RU" sz="18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 </a:t>
              </a:r>
              <a:r>
                <a:rPr lang="ru-RU" sz="1800" b="1" i="0" strike="noStrik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млн руб.</a:t>
              </a:r>
              <a:endParaRPr lang="ru-RU" sz="20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endParaRPr>
            </a:p>
            <a:p>
              <a:pPr algn="ctr" rtl="0">
                <a:defRPr sz="1000"/>
              </a:pPr>
              <a:r>
                <a:rPr lang="ru-RU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Рост 217,7 </a:t>
              </a:r>
              <a:r>
                <a:rPr lang="ru-RU" sz="1600" b="1" i="0" strike="noStrik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млн руб</a:t>
              </a:r>
              <a:r>
                <a:rPr lang="ru-RU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. </a:t>
              </a:r>
              <a:r>
                <a:rPr lang="en-US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[</a:t>
              </a:r>
              <a:r>
                <a:rPr lang="ru-RU" sz="1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+8,7</a:t>
              </a:r>
              <a:r>
                <a:rPr lang="ru-RU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%</a:t>
              </a:r>
              <a:r>
                <a:rPr lang="en-US" sz="1600" b="1" i="0" strike="noStrik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 pitchFamily="18" charset="0"/>
                  <a:cs typeface="Times New Roman"/>
                </a:rPr>
                <a:t>]</a:t>
              </a:r>
              <a:endParaRPr lang="ru-RU" sz="16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357818" y="1785926"/>
              <a:ext cx="142876" cy="142876"/>
            </a:xfrm>
            <a:prstGeom prst="rect">
              <a:avLst/>
            </a:prstGeom>
            <a:solidFill>
              <a:srgbClr val="8BE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357818" y="2071678"/>
              <a:ext cx="142876" cy="142876"/>
            </a:xfrm>
            <a:prstGeom prst="rect">
              <a:avLst/>
            </a:prstGeom>
            <a:solidFill>
              <a:srgbClr val="FF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714412" y="1714488"/>
          <a:ext cx="10144196" cy="51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4" name="Группа 33"/>
          <p:cNvGrpSpPr/>
          <p:nvPr/>
        </p:nvGrpSpPr>
        <p:grpSpPr>
          <a:xfrm>
            <a:off x="714348" y="1285860"/>
            <a:ext cx="986123" cy="940202"/>
            <a:chOff x="714348" y="1428736"/>
            <a:chExt cx="986123" cy="940202"/>
          </a:xfrm>
        </p:grpSpPr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714348" y="1428736"/>
              <a:ext cx="898398" cy="642938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  <p:txBody>
            <a:bodyPr wrap="square" lIns="36576" tIns="32004" rIns="36576" bIns="32004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1800" b="1" i="0" strike="noStrike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-37</a:t>
              </a:r>
              <a:r>
                <a:rPr lang="ru-RU" sz="1800" b="1" i="0" strike="noStrike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,1</a:t>
              </a:r>
              <a:endParaRPr lang="en-US" sz="1800" b="1" i="0" strike="noStrike" dirty="0" smtClean="0">
                <a:solidFill>
                  <a:srgbClr val="C00000"/>
                </a:solidFill>
                <a:latin typeface="Georgia" pitchFamily="18" charset="0"/>
                <a:cs typeface="Times New Roman"/>
              </a:endParaRPr>
            </a:p>
            <a:p>
              <a:pPr algn="ctr" rtl="0">
                <a:defRPr sz="1000"/>
              </a:pPr>
              <a:r>
                <a:rPr lang="en-US" sz="1800" b="1" i="0" strike="noStrike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[9</a:t>
              </a:r>
              <a:r>
                <a:rPr lang="ru-RU" sz="1800" b="1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,</a:t>
              </a:r>
              <a:r>
                <a:rPr lang="en-US" sz="1800" b="1" i="0" strike="noStrike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0%]</a:t>
              </a:r>
              <a:endParaRPr lang="ru-RU" sz="1800" b="1" i="0" strike="noStrike" dirty="0">
                <a:solidFill>
                  <a:srgbClr val="C00000"/>
                </a:solidFill>
                <a:latin typeface="Georgia" pitchFamily="18" charset="0"/>
                <a:cs typeface="Times New Roman"/>
              </a:endParaRPr>
            </a:p>
          </p:txBody>
        </p:sp>
        <p:sp>
          <p:nvSpPr>
            <p:cNvPr id="20" name="AutoShape 56"/>
            <p:cNvSpPr>
              <a:spLocks noChangeArrowheads="1"/>
            </p:cNvSpPr>
            <p:nvPr/>
          </p:nvSpPr>
          <p:spPr bwMode="auto">
            <a:xfrm rot="1015475">
              <a:off x="757387" y="2132389"/>
              <a:ext cx="943084" cy="236549"/>
            </a:xfrm>
            <a:prstGeom prst="curvedDownArrow">
              <a:avLst>
                <a:gd name="adj1" fmla="val 39034"/>
                <a:gd name="adj2" fmla="val 153996"/>
                <a:gd name="adj3" fmla="val 33333"/>
              </a:avLst>
            </a:prstGeom>
            <a:solidFill>
              <a:srgbClr val="FF505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</p:grpSp>
      <p:sp>
        <p:nvSpPr>
          <p:cNvPr id="32" name="Заголовок 1"/>
          <p:cNvSpPr txBox="1">
            <a:spLocks/>
          </p:cNvSpPr>
          <p:nvPr/>
        </p:nvSpPr>
        <p:spPr>
          <a:xfrm>
            <a:off x="-32" y="214290"/>
            <a:ext cx="9144000" cy="1142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31550" cmpd="sng">
                  <a:solidFill>
                    <a:srgbClr val="4D1C1B"/>
                  </a:solidFill>
                  <a:prstDash val="solid"/>
                </a:ln>
                <a:solidFill>
                  <a:srgbClr val="4D1C1B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Динамика неналоговых доходов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3585876" y="3703244"/>
            <a:ext cx="986124" cy="940202"/>
            <a:chOff x="714347" y="1428736"/>
            <a:chExt cx="986124" cy="940202"/>
          </a:xfrm>
        </p:grpSpPr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714347" y="1428736"/>
              <a:ext cx="986123" cy="642938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  <p:txBody>
            <a:bodyPr wrap="square" lIns="36576" tIns="32004" rIns="36576" bIns="32004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1800" b="1" i="0" strike="noStrike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-</a:t>
              </a:r>
              <a:r>
                <a:rPr lang="ru-RU" sz="1800" b="1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11,1</a:t>
              </a:r>
              <a:endParaRPr lang="en-US" sz="1800" b="1" dirty="0" smtClean="0">
                <a:solidFill>
                  <a:srgbClr val="C00000"/>
                </a:solidFill>
                <a:latin typeface="Georgia" pitchFamily="18" charset="0"/>
                <a:cs typeface="Times New Roman"/>
              </a:endParaRPr>
            </a:p>
            <a:p>
              <a:pPr algn="ctr" rtl="0">
                <a:defRPr sz="1000"/>
              </a:pPr>
              <a:r>
                <a:rPr lang="en-US" sz="1800" b="1" i="0" strike="noStrike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[11</a:t>
              </a:r>
              <a:r>
                <a:rPr lang="ru-RU" sz="1800" b="1" i="0" strike="noStrike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,</a:t>
              </a:r>
              <a:r>
                <a:rPr lang="en-US" sz="1800" b="1" i="0" strike="noStrike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7%]</a:t>
              </a:r>
              <a:endParaRPr lang="ru-RU" sz="1800" b="1" i="0" strike="noStrike" dirty="0">
                <a:solidFill>
                  <a:srgbClr val="C00000"/>
                </a:solidFill>
                <a:latin typeface="Georgia" pitchFamily="18" charset="0"/>
                <a:cs typeface="Times New Roman"/>
              </a:endParaRPr>
            </a:p>
          </p:txBody>
        </p:sp>
        <p:sp>
          <p:nvSpPr>
            <p:cNvPr id="37" name="AutoShape 56"/>
            <p:cNvSpPr>
              <a:spLocks noChangeArrowheads="1"/>
            </p:cNvSpPr>
            <p:nvPr/>
          </p:nvSpPr>
          <p:spPr bwMode="auto">
            <a:xfrm rot="1015475">
              <a:off x="757387" y="2132389"/>
              <a:ext cx="943084" cy="236549"/>
            </a:xfrm>
            <a:prstGeom prst="curvedDownArrow">
              <a:avLst>
                <a:gd name="adj1" fmla="val 39034"/>
                <a:gd name="adj2" fmla="val 153996"/>
                <a:gd name="adj3" fmla="val 33333"/>
              </a:avLst>
            </a:prstGeom>
            <a:solidFill>
              <a:srgbClr val="FF505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</p:grpSp>
      <p:grpSp>
        <p:nvGrpSpPr>
          <p:cNvPr id="38" name="Группа 37"/>
          <p:cNvGrpSpPr/>
          <p:nvPr/>
        </p:nvGrpSpPr>
        <p:grpSpPr>
          <a:xfrm>
            <a:off x="4943198" y="3714752"/>
            <a:ext cx="1057561" cy="940202"/>
            <a:chOff x="714347" y="1428736"/>
            <a:chExt cx="1057561" cy="940202"/>
          </a:xfrm>
        </p:grpSpPr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714347" y="1428736"/>
              <a:ext cx="1057561" cy="642938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  <p:txBody>
            <a:bodyPr wrap="square" lIns="36576" tIns="32004" rIns="36576" bIns="32004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1800" b="1" i="0" strike="noStrike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-</a:t>
              </a:r>
              <a:r>
                <a:rPr lang="ru-RU" sz="1800" b="1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76,7</a:t>
              </a:r>
              <a:endParaRPr lang="en-US" sz="1800" b="1" dirty="0" smtClean="0">
                <a:solidFill>
                  <a:srgbClr val="C00000"/>
                </a:solidFill>
                <a:latin typeface="Georgia" pitchFamily="18" charset="0"/>
                <a:cs typeface="Times New Roman"/>
              </a:endParaRPr>
            </a:p>
            <a:p>
              <a:pPr algn="ctr" rtl="0">
                <a:defRPr sz="1000"/>
              </a:pPr>
              <a:r>
                <a:rPr lang="en-US" sz="1800" b="1" i="0" strike="noStrike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[72</a:t>
              </a:r>
              <a:r>
                <a:rPr lang="ru-RU" sz="1800" b="1" i="0" strike="noStrike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,</a:t>
              </a:r>
              <a:r>
                <a:rPr lang="en-US" sz="1800" b="1" i="0" strike="noStrike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6%]</a:t>
              </a:r>
              <a:endParaRPr lang="ru-RU" sz="1800" b="1" i="0" strike="noStrike" dirty="0">
                <a:solidFill>
                  <a:srgbClr val="C00000"/>
                </a:solidFill>
                <a:latin typeface="Georgia" pitchFamily="18" charset="0"/>
                <a:cs typeface="Times New Roman"/>
              </a:endParaRPr>
            </a:p>
          </p:txBody>
        </p:sp>
        <p:sp>
          <p:nvSpPr>
            <p:cNvPr id="40" name="AutoShape 56"/>
            <p:cNvSpPr>
              <a:spLocks noChangeArrowheads="1"/>
            </p:cNvSpPr>
            <p:nvPr/>
          </p:nvSpPr>
          <p:spPr bwMode="auto">
            <a:xfrm rot="1015475">
              <a:off x="757387" y="2132389"/>
              <a:ext cx="943084" cy="236549"/>
            </a:xfrm>
            <a:prstGeom prst="curvedDownArrow">
              <a:avLst>
                <a:gd name="adj1" fmla="val 39034"/>
                <a:gd name="adj2" fmla="val 153996"/>
                <a:gd name="adj3" fmla="val 33333"/>
              </a:avLst>
            </a:prstGeom>
            <a:solidFill>
              <a:srgbClr val="FF505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</p:grpSp>
      <p:grpSp>
        <p:nvGrpSpPr>
          <p:cNvPr id="41" name="Группа 40"/>
          <p:cNvGrpSpPr/>
          <p:nvPr/>
        </p:nvGrpSpPr>
        <p:grpSpPr>
          <a:xfrm>
            <a:off x="6371959" y="4000504"/>
            <a:ext cx="986123" cy="940202"/>
            <a:chOff x="714348" y="1428736"/>
            <a:chExt cx="986123" cy="940202"/>
          </a:xfrm>
        </p:grpSpPr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714348" y="1428736"/>
              <a:ext cx="898398" cy="642938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  <p:txBody>
            <a:bodyPr wrap="square" lIns="36576" tIns="32004" rIns="36576" bIns="32004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1800" b="1" i="0" strike="noStrike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-1</a:t>
              </a:r>
              <a:r>
                <a:rPr lang="ru-RU" sz="1800" b="1" i="0" strike="noStrike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,3</a:t>
              </a:r>
              <a:endParaRPr lang="en-US" sz="1800" b="1" i="0" strike="noStrike" dirty="0" smtClean="0">
                <a:solidFill>
                  <a:srgbClr val="C00000"/>
                </a:solidFill>
                <a:latin typeface="Georgia" pitchFamily="18" charset="0"/>
                <a:cs typeface="Times New Roman"/>
              </a:endParaRPr>
            </a:p>
            <a:p>
              <a:pPr algn="ctr" rtl="0">
                <a:defRPr sz="1000"/>
              </a:pPr>
              <a:r>
                <a:rPr lang="en-US" sz="1800" b="1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[2</a:t>
              </a:r>
              <a:r>
                <a:rPr lang="ru-RU" sz="1800" b="1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,</a:t>
              </a:r>
              <a:r>
                <a:rPr lang="en-US" sz="1800" b="1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4%]</a:t>
              </a:r>
              <a:endParaRPr lang="ru-RU" sz="1800" b="1" i="0" strike="noStrike" dirty="0">
                <a:solidFill>
                  <a:srgbClr val="C00000"/>
                </a:solidFill>
                <a:latin typeface="Georgia" pitchFamily="18" charset="0"/>
                <a:cs typeface="Times New Roman"/>
              </a:endParaRPr>
            </a:p>
          </p:txBody>
        </p:sp>
        <p:sp>
          <p:nvSpPr>
            <p:cNvPr id="43" name="AutoShape 56"/>
            <p:cNvSpPr>
              <a:spLocks noChangeArrowheads="1"/>
            </p:cNvSpPr>
            <p:nvPr/>
          </p:nvSpPr>
          <p:spPr bwMode="auto">
            <a:xfrm rot="1015475">
              <a:off x="757387" y="2132389"/>
              <a:ext cx="943084" cy="236549"/>
            </a:xfrm>
            <a:prstGeom prst="curvedDownArrow">
              <a:avLst>
                <a:gd name="adj1" fmla="val 39034"/>
                <a:gd name="adj2" fmla="val 153996"/>
                <a:gd name="adj3" fmla="val 33333"/>
              </a:avLst>
            </a:prstGeom>
            <a:solidFill>
              <a:srgbClr val="FF505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</p:grpSp>
      <p:grpSp>
        <p:nvGrpSpPr>
          <p:cNvPr id="44" name="Группа 43"/>
          <p:cNvGrpSpPr/>
          <p:nvPr/>
        </p:nvGrpSpPr>
        <p:grpSpPr>
          <a:xfrm>
            <a:off x="7800718" y="3846120"/>
            <a:ext cx="986124" cy="940202"/>
            <a:chOff x="714347" y="1428736"/>
            <a:chExt cx="986124" cy="940202"/>
          </a:xfrm>
        </p:grpSpPr>
        <p:sp>
          <p:nvSpPr>
            <p:cNvPr id="45" name="Text Box 38"/>
            <p:cNvSpPr txBox="1">
              <a:spLocks noChangeArrowheads="1"/>
            </p:cNvSpPr>
            <p:nvPr/>
          </p:nvSpPr>
          <p:spPr bwMode="auto">
            <a:xfrm>
              <a:off x="714347" y="1428736"/>
              <a:ext cx="986123" cy="642938"/>
            </a:xfrm>
            <a:prstGeom prst="rect">
              <a:avLst/>
            </a:prstGeom>
            <a:noFill/>
            <a:ln w="1">
              <a:noFill/>
              <a:miter lim="800000"/>
              <a:headEnd/>
              <a:tailEnd/>
            </a:ln>
            <a:effectLst/>
          </p:spPr>
          <p:txBody>
            <a:bodyPr wrap="square" lIns="36576" tIns="32004" rIns="36576" bIns="32004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1800" b="1" i="0" strike="noStrike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-</a:t>
              </a:r>
              <a:r>
                <a:rPr lang="ru-RU" sz="1800" b="1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20,8</a:t>
              </a:r>
            </a:p>
            <a:p>
              <a:pPr algn="ctr" rtl="0">
                <a:defRPr sz="1000"/>
              </a:pPr>
              <a:r>
                <a:rPr lang="en-US" sz="1800" b="1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[</a:t>
              </a:r>
              <a:r>
                <a:rPr lang="ru-RU" sz="1800" b="1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27,5%</a:t>
              </a:r>
              <a:r>
                <a:rPr lang="en-US" sz="1800" b="1" dirty="0" smtClean="0">
                  <a:solidFill>
                    <a:srgbClr val="C00000"/>
                  </a:solidFill>
                  <a:latin typeface="Georgia" pitchFamily="18" charset="0"/>
                  <a:cs typeface="Times New Roman"/>
                </a:rPr>
                <a:t>]</a:t>
              </a:r>
              <a:endParaRPr lang="ru-RU" sz="1800" b="1" i="0" strike="noStrike" dirty="0">
                <a:solidFill>
                  <a:srgbClr val="C00000"/>
                </a:solidFill>
                <a:latin typeface="Georgia" pitchFamily="18" charset="0"/>
                <a:cs typeface="Times New Roman"/>
              </a:endParaRPr>
            </a:p>
          </p:txBody>
        </p:sp>
        <p:sp>
          <p:nvSpPr>
            <p:cNvPr id="46" name="AutoShape 56"/>
            <p:cNvSpPr>
              <a:spLocks noChangeArrowheads="1"/>
            </p:cNvSpPr>
            <p:nvPr/>
          </p:nvSpPr>
          <p:spPr bwMode="auto">
            <a:xfrm rot="1015475">
              <a:off x="757387" y="2132389"/>
              <a:ext cx="943084" cy="236549"/>
            </a:xfrm>
            <a:prstGeom prst="curvedDownArrow">
              <a:avLst>
                <a:gd name="adj1" fmla="val 39034"/>
                <a:gd name="adj2" fmla="val 153996"/>
                <a:gd name="adj3" fmla="val 33333"/>
              </a:avLst>
            </a:prstGeom>
            <a:solidFill>
              <a:srgbClr val="FF505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sp>
      </p:grpSp>
      <p:grpSp>
        <p:nvGrpSpPr>
          <p:cNvPr id="47" name="Группа 46"/>
          <p:cNvGrpSpPr/>
          <p:nvPr/>
        </p:nvGrpSpPr>
        <p:grpSpPr>
          <a:xfrm>
            <a:off x="2000232" y="3643314"/>
            <a:ext cx="1143008" cy="912797"/>
            <a:chOff x="500034" y="1601865"/>
            <a:chExt cx="1143008" cy="912797"/>
          </a:xfrm>
        </p:grpSpPr>
        <p:sp>
          <p:nvSpPr>
            <p:cNvPr id="48" name="TextBox 47"/>
            <p:cNvSpPr txBox="1"/>
            <p:nvPr/>
          </p:nvSpPr>
          <p:spPr>
            <a:xfrm>
              <a:off x="500034" y="1601865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+5,2</a:t>
              </a:r>
              <a:endParaRPr lang="en-US" b="1" dirty="0" smtClean="0">
                <a:solidFill>
                  <a:srgbClr val="00B050"/>
                </a:solidFill>
                <a:latin typeface="Georgia" pitchFamily="18" charset="0"/>
              </a:endParaRPr>
            </a:p>
            <a:p>
              <a:pPr algn="ctr"/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[5</a:t>
              </a:r>
              <a:r>
                <a:rPr lang="ru-RU" b="1" dirty="0" smtClean="0">
                  <a:solidFill>
                    <a:srgbClr val="00B050"/>
                  </a:solidFill>
                  <a:latin typeface="Georgia" pitchFamily="18" charset="0"/>
                </a:rPr>
                <a:t>,</a:t>
              </a:r>
              <a:r>
                <a:rPr lang="en-US" b="1" dirty="0" smtClean="0">
                  <a:solidFill>
                    <a:srgbClr val="00B050"/>
                  </a:solidFill>
                  <a:latin typeface="Georgia" pitchFamily="18" charset="0"/>
                </a:rPr>
                <a:t>3%]</a:t>
              </a:r>
              <a:endParaRPr lang="ru-RU" b="1" dirty="0" smtClean="0">
                <a:solidFill>
                  <a:srgbClr val="00B050"/>
                </a:solidFill>
                <a:latin typeface="Georgia" pitchFamily="18" charset="0"/>
              </a:endParaRP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auto">
            <a:xfrm rot="20863888">
              <a:off x="624183" y="2329193"/>
              <a:ext cx="938431" cy="185469"/>
            </a:xfrm>
            <a:prstGeom prst="curvedDownArrow">
              <a:avLst>
                <a:gd name="adj1" fmla="val 71595"/>
                <a:gd name="adj2" fmla="val 159786"/>
                <a:gd name="adj3" fmla="val 33333"/>
              </a:avLst>
            </a:prstGeom>
            <a:solidFill>
              <a:srgbClr val="58F907"/>
            </a:solidFill>
            <a:ln w="12700">
              <a:solidFill>
                <a:srgbClr val="339933"/>
              </a:solidFill>
              <a:miter lim="800000"/>
              <a:headEnd/>
              <a:tailEnd/>
            </a:ln>
          </p:spPr>
        </p:sp>
      </p:grp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5286380" y="1714488"/>
            <a:ext cx="3643338" cy="1071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5720" tIns="36576" rIns="0" bIns="0" anchor="t" upright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52000" rtl="0">
              <a:defRPr sz="1000"/>
            </a:pPr>
            <a:r>
              <a:rPr lang="ru-RU" sz="2000" b="1" i="0" strike="noStrike" spc="50" dirty="0" smtClean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2015 </a:t>
            </a:r>
            <a:r>
              <a:rPr lang="ru-RU" sz="2000" b="1" i="0" strike="noStrike" spc="50" dirty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год </a:t>
            </a:r>
            <a:r>
              <a:rPr lang="ru-RU" sz="2000" b="1" i="0" strike="noStrike" spc="50" dirty="0" smtClean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–</a:t>
            </a:r>
            <a:r>
              <a:rPr lang="ru-RU" sz="20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 848,2 </a:t>
            </a:r>
            <a:r>
              <a:rPr lang="ru-RU" sz="2000" b="1" i="0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млн</a:t>
            </a:r>
            <a:r>
              <a:rPr lang="ru-RU" sz="20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 </a:t>
            </a:r>
            <a:r>
              <a:rPr lang="ru-RU" sz="20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руб.</a:t>
            </a:r>
          </a:p>
          <a:p>
            <a:pPr marL="252000" rtl="0">
              <a:defRPr sz="1000"/>
            </a:pPr>
            <a:r>
              <a:rPr lang="ru-RU" sz="2000" b="1" i="0" strike="noStrike" spc="50" dirty="0" smtClean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2016 </a:t>
            </a:r>
            <a:r>
              <a:rPr lang="ru-RU" sz="2000" b="1" i="0" strike="noStrike" spc="50" dirty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год </a:t>
            </a:r>
            <a:r>
              <a:rPr lang="ru-RU" sz="2000" b="1" i="0" strike="noStrike" spc="50" dirty="0" smtClean="0">
                <a:ln w="11430"/>
                <a:solidFill>
                  <a:sysClr val="windowText" lastClr="000000"/>
                </a:solidFill>
                <a:latin typeface="Cambria" pitchFamily="18" charset="0"/>
                <a:cs typeface="Times New Roman"/>
              </a:rPr>
              <a:t>– </a:t>
            </a:r>
            <a:r>
              <a:rPr lang="ru-RU" sz="20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706,4 </a:t>
            </a:r>
            <a:r>
              <a:rPr lang="ru-RU" sz="20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млн руб.</a:t>
            </a:r>
          </a:p>
          <a:p>
            <a:pPr algn="ctr" rtl="0">
              <a:defRPr sz="1000"/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Снижение 141,8</a:t>
            </a:r>
            <a:r>
              <a:rPr lang="ru-RU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 </a:t>
            </a:r>
            <a:r>
              <a:rPr lang="ru-RU" sz="1600" b="1" i="0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млн руб</a:t>
            </a:r>
            <a:r>
              <a:rPr lang="ru-RU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. </a:t>
            </a:r>
            <a:r>
              <a:rPr lang="en-US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[</a:t>
            </a:r>
            <a:r>
              <a:rPr lang="ru-RU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-16,7%</a:t>
            </a:r>
            <a:r>
              <a:rPr lang="en-US" sz="1600" b="1" i="0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Times New Roman"/>
              </a:rPr>
              <a:t>]</a:t>
            </a:r>
            <a:endParaRPr lang="ru-RU" sz="1600" b="1" i="0" strike="noStrik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57818" y="1857364"/>
            <a:ext cx="142876" cy="142876"/>
          </a:xfrm>
          <a:prstGeom prst="rect">
            <a:avLst/>
          </a:prstGeom>
          <a:solidFill>
            <a:srgbClr val="8BE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2143116"/>
            <a:ext cx="142876" cy="142876"/>
          </a:xfrm>
          <a:prstGeom prst="rect">
            <a:avLst/>
          </a:prstGeom>
          <a:solidFill>
            <a:srgbClr val="FF808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3720</TotalTime>
  <Words>2768</Words>
  <Application>Microsoft Office PowerPoint</Application>
  <PresentationFormat>Экран (4:3)</PresentationFormat>
  <Paragraphs>779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Дополнительная информация к проекту бюджета города Владимира на 2016 год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Брошюра  «БЮДЖЕТ ДЛЯ ГРАЖДАН»</dc:title>
  <dc:creator>nikitinacm</dc:creator>
  <cp:lastModifiedBy>Виноградов В.В.</cp:lastModifiedBy>
  <cp:revision>757</cp:revision>
  <dcterms:created xsi:type="dcterms:W3CDTF">2015-10-07T07:38:09Z</dcterms:created>
  <dcterms:modified xsi:type="dcterms:W3CDTF">2015-11-20T07:13:37Z</dcterms:modified>
</cp:coreProperties>
</file>